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30"/>
  </p:notesMasterIdLst>
  <p:sldIdLst>
    <p:sldId id="256" r:id="rId5"/>
    <p:sldId id="303" r:id="rId6"/>
    <p:sldId id="449" r:id="rId7"/>
    <p:sldId id="448" r:id="rId8"/>
    <p:sldId id="447" r:id="rId9"/>
    <p:sldId id="446" r:id="rId10"/>
    <p:sldId id="445" r:id="rId11"/>
    <p:sldId id="444" r:id="rId12"/>
    <p:sldId id="443" r:id="rId13"/>
    <p:sldId id="442" r:id="rId14"/>
    <p:sldId id="441" r:id="rId15"/>
    <p:sldId id="440" r:id="rId16"/>
    <p:sldId id="438" r:id="rId17"/>
    <p:sldId id="437" r:id="rId18"/>
    <p:sldId id="435" r:id="rId19"/>
    <p:sldId id="434" r:id="rId20"/>
    <p:sldId id="433" r:id="rId21"/>
    <p:sldId id="432" r:id="rId22"/>
    <p:sldId id="431" r:id="rId23"/>
    <p:sldId id="430" r:id="rId24"/>
    <p:sldId id="429" r:id="rId25"/>
    <p:sldId id="427" r:id="rId26"/>
    <p:sldId id="426" r:id="rId27"/>
    <p:sldId id="423" r:id="rId28"/>
    <p:sldId id="397" r:id="rId29"/>
  </p:sldIdLst>
  <p:sldSz cx="9144000" cy="5143500" type="screen16x9"/>
  <p:notesSz cx="6797675" cy="9926638"/>
  <p:embeddedFontLst>
    <p:embeddedFont>
      <p:font typeface="Bebas Neue Regular" panose="020B0604020202020204" charset="0"/>
      <p:regular r:id="rId31"/>
    </p:embeddedFont>
    <p:embeddedFont>
      <p:font typeface="DM Serif Display" pitchFamily="2" charset="0"/>
      <p:regular r:id="rId32"/>
      <p:italic r:id="rId33"/>
    </p:embeddedFont>
    <p:embeddedFont>
      <p:font typeface="Fira Sans Black" panose="020B0A03050000020004" pitchFamily="34" charset="0"/>
      <p:bold r:id="rId34"/>
      <p:italic r:id="rId35"/>
      <p:boldItalic r:id="rId36"/>
    </p:embeddedFont>
    <p:embeddedFont>
      <p:font typeface="Roboto" panose="02000000000000000000" pitchFamily="2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43">
          <p15:clr>
            <a:srgbClr val="A4A3A4"/>
          </p15:clr>
        </p15:guide>
        <p15:guide id="2" orient="horz" pos="2799">
          <p15:clr>
            <a:srgbClr val="A4A3A4"/>
          </p15:clr>
        </p15:guide>
        <p15:guide id="3" pos="1315" userDrawn="1">
          <p15:clr>
            <a:srgbClr val="547EBF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2" roundtripDataSignature="AMtx7mjuLEV5YkJYNGG8J4J2A5gUncHFs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Moncada" initials="MM" lastIdx="0" clrIdx="0">
    <p:extLst>
      <p:ext uri="{19B8F6BF-5375-455C-9EA6-DF929625EA0E}">
        <p15:presenceInfo xmlns:p15="http://schemas.microsoft.com/office/powerpoint/2012/main" userId="S-1-5-21-175211449-3986290111-3426241964-419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A2A"/>
    <a:srgbClr val="81C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7603406-FA06-4DD6-A561-E7EF3DCCCF18}">
  <a:tblStyle styleId="{17603406-FA06-4DD6-A561-E7EF3DCCCF1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752DA06-C1A1-43C4-87DD-790B3C3F5AC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 snapToGrid="0">
      <p:cViewPr varScale="1">
        <p:scale>
          <a:sx n="100" d="100"/>
          <a:sy n="100" d="100"/>
        </p:scale>
        <p:origin x="946" y="403"/>
      </p:cViewPr>
      <p:guideLst>
        <p:guide orient="horz" pos="1643"/>
        <p:guide orient="horz" pos="2799"/>
        <p:guide pos="13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9.fntdata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76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7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7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77" Type="http://schemas.openxmlformats.org/officeDocument/2006/relationships/tableStyles" Target="tableStyles.xml"/><Relationship Id="rId8" Type="http://schemas.openxmlformats.org/officeDocument/2006/relationships/slide" Target="slides/slide4.xml"/><Relationship Id="rId72" Type="http://customschemas.google.com/relationships/presentationmetadata" Target="meta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0" Type="http://schemas.openxmlformats.org/officeDocument/2006/relationships/slide" Target="slides/slide16.xml"/><Relationship Id="rId7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5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4713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428587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5" y="9428587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it-IT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‹N›</a:t>
            </a:fld>
            <a:endParaRPr lang="it-IT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22" tIns="47749" rIns="95522" bIns="4774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18595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2070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66041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7952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9665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4692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4045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39597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931183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036929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8080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58396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86842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30376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543147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351959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67185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36993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23620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238016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605966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376892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27921" y="4139697"/>
            <a:ext cx="5023364" cy="338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31" tIns="42504" rIns="85031" bIns="4250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58800" y="1074738"/>
            <a:ext cx="5160963" cy="29035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07295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CE1F90-08FA-D54A-3D09-FB705A1F0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86F1449-99D2-1DBE-7610-229CBFD03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50250C8-EEA9-4FC2-84B6-88E2880A9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270B4C-5808-F1A4-B785-6F490465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740023-D5A9-B7EA-9982-7E5035C61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60546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ABCC0-15CF-FF95-F276-1ECDC117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4438E5-77FB-81DB-0AFD-72453D102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D53CEF-DB28-E5A1-A2AF-D8AA617D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A527F2-3EC8-CB7E-35BF-A9A3EC7A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DAE1E1-5236-3666-CDCB-7C9A9AAF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88862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E452B1-C183-6A33-A45C-F548A684D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E2E4BCF-DE29-2FB0-503E-CB58371FF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DCBB71-837D-76AA-7173-136CAE5D5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78591D-EC2C-DE3B-8285-4153A2BE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E5C261-70DD-751A-C35C-BDC493E5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0738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B3A6FC-B008-6A4F-C477-B9C1BA6D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A12D9-E112-F582-F8B8-0B5E7981B2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AB658E0-BA0C-20AE-C9CB-210E9271F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BDF6126-B6D7-F9C8-2479-78C978AC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530CFB-1B8C-766C-E677-FADE650A1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4D05C8F-B987-43C6-6485-267F4F3D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151225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734401-2DD8-F830-F660-8DF56EEA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1D7325-0BC7-423F-C09E-F0C5A2A0C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B77991-E839-863B-9751-7376CB4E2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7DA1C16-0519-B084-A56A-F16C0E2C37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63BD247-13DB-4C28-D91E-245F8DD63D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C89ADB8-2A0E-768C-9444-06011CAE7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CF6B994-71F5-0AFE-7475-A7953C5AA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B37196A-C6F9-F6F0-4E47-BC7FA1290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88947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28795B-A544-0E85-8577-FF9C34FA9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98463DB-B4E3-8B3C-D4DB-9BAA70D7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85EA101-1374-4679-9622-86B39707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B8A4215-763D-F723-F6E0-42F433B0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91508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4ACBA2B-5194-AC00-A866-AD9C3316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7D81E76-5731-CA9E-C0BC-0035722E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F2F493-347C-6D18-4DDB-D8A9E469B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6880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A69FB0-FEF9-4A07-D606-6828750C1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A8CE06-5123-256C-9A0E-4D3ED874E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59DB8B2-2A5F-1338-0CAB-737E47137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08A3A7-8828-4FB1-0702-7AACB2D19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8B820B-102B-1FB7-5EB5-6413A9632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F1E1F9-E825-0053-24F7-103B22EF9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4611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9065E4-3694-BFC8-AD35-1517E5E3D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0E2A1FA-A011-3965-4E3E-DFED9985D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44ADB2-CABB-41E1-EF7C-B4718AD8A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39E0BC-E3A2-2F9A-4A3D-E697E92B7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AC781B-BB3A-2640-8BE0-D4F16E683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B885F1F-089D-A279-3059-9A7BD1DD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2162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5C5EF2-34EB-CB78-5F6C-01EB9F2B0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D3F7841-817E-355C-CCC4-6001123DC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3CE8B8-2965-3AC0-10EA-4987E1898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ADB430-F6B6-AB20-B557-9A737D0BE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FC37C5-C9E2-D338-FC49-05E116D86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722025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1B3428D-331B-5DC8-BA64-0DD8DA38DD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B5CC2A7-B430-75FE-7B3A-A100DB37F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745FBE-7CA5-5052-3BEF-F0DD9D721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4FA0753-ECF5-FA92-CAA3-44816E59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35F9E8-F0B5-0B3D-E872-1C240484D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36345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5"/>
          <p:cNvSpPr txBox="1">
            <a:spLocks noGrp="1"/>
          </p:cNvSpPr>
          <p:nvPr>
            <p:ph type="title"/>
          </p:nvPr>
        </p:nvSpPr>
        <p:spPr>
          <a:xfrm>
            <a:off x="723900" y="2131872"/>
            <a:ext cx="7696200" cy="121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DM Serif Display"/>
              <a:buNone/>
              <a:defRPr sz="6000" b="0"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5"/>
          <p:cNvSpPr txBox="1">
            <a:spLocks noGrp="1"/>
          </p:cNvSpPr>
          <p:nvPr>
            <p:ph type="body" idx="1"/>
          </p:nvPr>
        </p:nvSpPr>
        <p:spPr>
          <a:xfrm>
            <a:off x="723900" y="3259749"/>
            <a:ext cx="7696200" cy="46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5"/>
          <p:cNvSpPr txBox="1">
            <a:spLocks noGrp="1"/>
          </p:cNvSpPr>
          <p:nvPr>
            <p:ph type="body" idx="2"/>
          </p:nvPr>
        </p:nvSpPr>
        <p:spPr>
          <a:xfrm>
            <a:off x="723900" y="1275625"/>
            <a:ext cx="7696200" cy="8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8000" b="0">
                <a:solidFill>
                  <a:schemeClr val="accent2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53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9D2EDC2-F754-11A4-B0A5-2016FFE20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2A446C2-6E62-8BC2-710E-B03C7DFD7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54FC1C-B79D-0C24-CA8B-3061D07CDA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D8D99-890B-D64D-B4E4-467F4E81BD01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AF1D13-F50A-9B9A-47BB-D105F36ED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2651BE-4D56-19A3-3FD4-CE789E06E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583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folmet.it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5202051" y="4425925"/>
            <a:ext cx="3941949" cy="434384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554360" y="0"/>
            <a:ext cx="2011760" cy="44874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566120" y="0"/>
            <a:ext cx="2011760" cy="44874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5577880" y="0"/>
            <a:ext cx="2011760" cy="44874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</a:pPr>
            <a:r>
              <a:rPr lang="en" dirty="0"/>
              <a:t>ANIMATED INTRO FOR </a:t>
            </a:r>
            <a:r>
              <a:rPr lang="en" dirty="0">
                <a:solidFill>
                  <a:schemeClr val="dk2"/>
                </a:solidFill>
              </a:rPr>
              <a:t>SOCIAL MEDIA PLATFORMS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94" name="Google Shape;94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en"/>
              <a:t>Here is where your presentation begins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1554360" y="0"/>
            <a:ext cx="2011760" cy="514350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566120" y="0"/>
            <a:ext cx="2011760" cy="514350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5577880" y="0"/>
            <a:ext cx="2011760" cy="514350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457200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993560C-ED79-1E71-94C0-1BB8C64B54E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1A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Carattere, Elementi grafici, logo&#10;&#10;Descrizione generata automaticamente">
            <a:extLst>
              <a:ext uri="{FF2B5EF4-FFF2-40B4-BE49-F238E27FC236}">
                <a16:creationId xmlns:a16="http://schemas.microsoft.com/office/drawing/2014/main" id="{CBB048FA-BD71-0931-6FC4-942B257B7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499" y="1892282"/>
            <a:ext cx="1758764" cy="1279101"/>
          </a:xfrm>
          <a:prstGeom prst="rect">
            <a:avLst/>
          </a:prstGeom>
        </p:spPr>
      </p:pic>
      <p:sp>
        <p:nvSpPr>
          <p:cNvPr id="7" name="Anello 6">
            <a:extLst>
              <a:ext uri="{FF2B5EF4-FFF2-40B4-BE49-F238E27FC236}">
                <a16:creationId xmlns:a16="http://schemas.microsoft.com/office/drawing/2014/main" id="{D7002EE6-32D4-897C-9D24-FC41E2D0FB8B}"/>
              </a:ext>
            </a:extLst>
          </p:cNvPr>
          <p:cNvSpPr/>
          <p:nvPr/>
        </p:nvSpPr>
        <p:spPr>
          <a:xfrm>
            <a:off x="2294012" y="265357"/>
            <a:ext cx="4612785" cy="4612785"/>
          </a:xfrm>
          <a:prstGeom prst="don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1558614-DB8E-F17B-3CC4-DEB11E6D59D2}"/>
              </a:ext>
            </a:extLst>
          </p:cNvPr>
          <p:cNvSpPr/>
          <p:nvPr/>
        </p:nvSpPr>
        <p:spPr>
          <a:xfrm>
            <a:off x="0" y="2205364"/>
            <a:ext cx="2463620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F5B24C0-D2B5-5E00-DE5E-803FEA6F5B91}"/>
              </a:ext>
            </a:extLst>
          </p:cNvPr>
          <p:cNvSpPr/>
          <p:nvPr/>
        </p:nvSpPr>
        <p:spPr>
          <a:xfrm>
            <a:off x="6849988" y="2218953"/>
            <a:ext cx="2294012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:fade/>
      </p:transition>
    </mc:Choice>
    <mc:Fallback xmlns=""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2;p4">
            <a:extLst>
              <a:ext uri="{FF2B5EF4-FFF2-40B4-BE49-F238E27FC236}">
                <a16:creationId xmlns:a16="http://schemas.microsoft.com/office/drawing/2014/main" id="{329E4BED-BB0F-5DD4-7EA1-E488E38FA24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0862" y="1484634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Font typeface="Arial"/>
              <a:buNone/>
              <a:defRPr sz="135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it-IT" sz="4800" b="1" dirty="0">
                <a:solidFill>
                  <a:srgbClr val="C00000"/>
                </a:solidFill>
                <a:latin typeface="Fira Sans Black" panose="020B0503050000020004" pitchFamily="34" charset="0"/>
                <a:cs typeface="Calibri" panose="020F0502020204030204" pitchFamily="34" charset="0"/>
              </a:rPr>
              <a:t>Offerte di Lavoro</a:t>
            </a:r>
          </a:p>
        </p:txBody>
      </p:sp>
      <p:sp>
        <p:nvSpPr>
          <p:cNvPr id="6" name="Google Shape;245;p6">
            <a:extLst>
              <a:ext uri="{FF2B5EF4-FFF2-40B4-BE49-F238E27FC236}">
                <a16:creationId xmlns:a16="http://schemas.microsoft.com/office/drawing/2014/main" id="{5DF9696D-11E3-A3CE-73F5-597F50785EE6}"/>
              </a:ext>
            </a:extLst>
          </p:cNvPr>
          <p:cNvSpPr/>
          <p:nvPr/>
        </p:nvSpPr>
        <p:spPr>
          <a:xfrm rot="5400000">
            <a:off x="3664773" y="923799"/>
            <a:ext cx="158374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933C1AB-9132-4349-86FA-D307A85DF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9867"/>
            <a:ext cx="9144000" cy="179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ottotitolo 2">
            <a:extLst>
              <a:ext uri="{FF2B5EF4-FFF2-40B4-BE49-F238E27FC236}">
                <a16:creationId xmlns:a16="http://schemas.microsoft.com/office/drawing/2014/main" id="{CD5CF9B7-C4EE-415B-A96B-09385B434423}"/>
              </a:ext>
            </a:extLst>
          </p:cNvPr>
          <p:cNvSpPr txBox="1">
            <a:spLocks/>
          </p:cNvSpPr>
          <p:nvPr/>
        </p:nvSpPr>
        <p:spPr>
          <a:xfrm>
            <a:off x="530862" y="2297950"/>
            <a:ext cx="6858000" cy="86512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ClrTx/>
              <a:buNone/>
            </a:pPr>
            <a:r>
              <a:rPr lang="it-IT" sz="2000" dirty="0">
                <a:latin typeface="Calibri"/>
                <a:ea typeface="Calibri"/>
                <a:cs typeface="Calibri"/>
              </a:rPr>
              <a:t>Centro Impiego di San Donato Milanese aggiornate al 24/09/2026</a:t>
            </a:r>
            <a:endParaRPr lang="it-IT" sz="2000" dirty="0">
              <a:latin typeface="Calibri" panose="020F0502020204030204" pitchFamily="34" charset="0"/>
            </a:endParaRPr>
          </a:p>
          <a:p>
            <a:pPr marL="0" indent="0" fontAlgn="base">
              <a:buClrTx/>
              <a:buNone/>
            </a:pPr>
            <a:r>
              <a:rPr lang="it-IT" sz="2000" dirty="0">
                <a:solidFill>
                  <a:srgbClr val="000000"/>
                </a:solidFill>
                <a:latin typeface="Calibri"/>
                <a:cs typeface="Calibri"/>
              </a:rPr>
              <a:t>Tutte le offerte su </a:t>
            </a:r>
            <a:r>
              <a:rPr lang="it-IT" sz="2000" i="1" u="sng" dirty="0"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afolmet.it</a:t>
            </a:r>
            <a:r>
              <a:rPr lang="it-IT" sz="2000" i="1" dirty="0">
                <a:latin typeface="Calibri"/>
                <a:cs typeface="Calibri"/>
              </a:rPr>
              <a:t> </a:t>
            </a:r>
            <a:r>
              <a:rPr lang="it-IT" sz="2000" dirty="0">
                <a:solidFill>
                  <a:srgbClr val="000000"/>
                </a:solidFill>
                <a:latin typeface="Calibri"/>
                <a:cs typeface="Calibri"/>
              </a:rPr>
              <a:t>nella sezione </a:t>
            </a:r>
            <a:r>
              <a:rPr lang="it-IT" sz="2000" i="1" dirty="0">
                <a:latin typeface="Calibri"/>
                <a:cs typeface="Calibri"/>
              </a:rPr>
              <a:t>offerte di lavoro</a:t>
            </a:r>
            <a:endParaRPr lang="it-IT" sz="2000" i="1" dirty="0">
              <a:latin typeface="Calibri"/>
              <a:ea typeface="Calibri"/>
              <a:cs typeface="Calibri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0B30D18-4419-4A2F-894E-510E6B3095D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75" y="-7352"/>
            <a:ext cx="5648325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19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AIUTO TECNICO INSTALLATORE /MANUTENTORE DEPURATORI ACQUA (ID-110257)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T. INDETERMINATO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DETERMINATO 6 mesi con proroga, finalizzato a indeterminato</a:t>
            </a:r>
          </a:p>
          <a:p>
            <a:endParaRPr lang="it-IT" sz="1600" b="1" dirty="0">
              <a:latin typeface="Roboto" panose="02000000000000000000" pitchFamily="2" charset="0"/>
            </a:endParaRPr>
          </a:p>
          <a:p>
            <a:r>
              <a:rPr lang="it-IT" sz="1200" dirty="0">
                <a:latin typeface="+mn-lt"/>
              </a:rPr>
              <a:t>La risorsa, all’interno di un’azienda specializzata in installazione e manutenzione di impianti idraulico-sanitari, riscaldamento ,apparecchi addolcitori e per la depurazione dell'acqua, verrà affiancata a un tecnico senior e si occuperà di Manutenzione ordinaria e straordinaria su depuratori acqua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diploma o qualifica tecnica, utili ma non indispensabili; affidabilità e voglia di crescere e di imparare; buona manualità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- Orario dalle 08.00 alle 17.00- CCNL Artigiano Metalmeccanica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Euro 1400 -1700 netti al mese in base all'esperienza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356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IDRAULICO TEMPO INDETERMINATO (ID -110048)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T. INDETERMINATO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SAN GIULIANO MILANESE(MILANO)</a:t>
            </a:r>
          </a:p>
          <a:p>
            <a:endParaRPr lang="it-IT" sz="1600" b="1" dirty="0">
              <a:latin typeface="Roboto" panose="02000000000000000000" pitchFamily="2" charset="0"/>
            </a:endParaRPr>
          </a:p>
          <a:p>
            <a:r>
              <a:rPr lang="it-IT" sz="1200" dirty="0">
                <a:latin typeface="+mn-lt"/>
              </a:rPr>
              <a:t> La risorsa per azienda di installazione e manutenzione nel settore dell'impiantistica civile ed industriale si occuperà di installazione, manutenzione impianti idraulici e termici.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Si richiede esperienza nel ruolo. PATENTE B Automunito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Full-time 40 ore settimanali: dalle 8:00 alle 12:00 e dalle 13:30 alle 17:30 - Edilizia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RAL 37.000€</a:t>
            </a:r>
          </a:p>
          <a:p>
            <a:endParaRPr lang="it-IT" sz="1200" b="1" dirty="0">
              <a:latin typeface="+mn-lt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04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ADDETTO/A AL MONTAGGIO MOBILI(ID-110047)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T. DETERMINATO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SAN GIULIANO MILANESE(MILANO)</a:t>
            </a:r>
          </a:p>
          <a:p>
            <a:endParaRPr lang="it-IT" sz="1600" b="1" dirty="0">
              <a:latin typeface="Roboto" panose="02000000000000000000" pitchFamily="2" charset="0"/>
            </a:endParaRPr>
          </a:p>
          <a:p>
            <a:r>
              <a:rPr lang="it-IT" sz="1200" dirty="0">
                <a:latin typeface="+mn-lt"/>
              </a:rPr>
              <a:t>La risorsa si dovrà occupare del montaggio e smontaggio mobili 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preferibile Qualifica; preferibile possesso patente “B”.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di 40 ore settimanali 7.00-17.00 – Trasporto - Spedizioni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DA 21.000 EURO RAL</a:t>
            </a:r>
          </a:p>
          <a:p>
            <a:endParaRPr lang="it-IT" sz="1200" b="1" dirty="0">
              <a:latin typeface="+mn-lt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770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8720" y="3189915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OPERAIO SERRAMENTISTA (ID-110032)</a:t>
            </a:r>
          </a:p>
          <a:p>
            <a:pPr marL="88900"/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T. DETERMINATO INIZIALE 12 MESI , SCOPO ASSUNZIONE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PAULLO E COMUNI LIMITROFI (MILANO)</a:t>
            </a:r>
          </a:p>
          <a:p>
            <a:r>
              <a:rPr lang="it-IT" sz="1200" dirty="0">
                <a:latin typeface="+mn-lt"/>
              </a:rPr>
              <a:t>Pavesi Serramenti produce ed installa infissi e vetrate dal lontano 1980 cerca un OPERAIO SERRAMENTISTA ESPERTO. La risorsa, inserita da NOVEMBRE, si occuperà di: installazione, riparazione , manutenzione di serramenti e gestione del Laboratorio (ordine e pulizia).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Esperienza, anche breve, maturata nel settore. Utilizzo di attrezzature. Patente B ed auto indispensabili.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40 ore, 08.00-12.00/12.30-16.30 – CCNL METALMECCANICO ARTIGIANO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€ 1.400/1.500 mensili in base all'esperienza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897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398" y="3078483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TECNICO COMMERCIALE/ VENDITORE B2B(ID-109924)</a:t>
            </a:r>
          </a:p>
          <a:p>
            <a:pPr marL="88900"/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 SCOPO INDETERMINATO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SAN GIULIANO MILANESE (MILANO)</a:t>
            </a:r>
          </a:p>
          <a:p>
            <a:r>
              <a:rPr lang="it-IT" sz="1200" dirty="0">
                <a:latin typeface="+mn-lt"/>
              </a:rPr>
              <a:t>La risorsa si occuperà di Sviluppo commerciale e gestione trattative. Effettuerà in autonomia attività di prospezione, ricerca e trattativa con potenziali clienti finali e rivenditori. Abbinerà ricerca iniziale, tramite canali digitali, a trasferte e visite dirette per Incrementare il parco clienti in Italia e Paesi limitrofi. 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ottime doti comunicative, relazionali e di negoziazione. Orientamento agli obiettivi e forte determinazione. E’ fondamentale l’attitudine a lavorare in squadra. Indispensabili conoscenze informatiche e la patente B. Profilo Senior (55–65 anni) Sicuramente con esperienza nella vendita B2B sul campo (settore meccanico, edilizia, impianti o macchinari). 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 8.00-12.00/13.00 –17.00  - CCNL Metalmeccanico artigianato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RAL da 30.000 a 40.000 annui+ premio al raggiungimento obiettivi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054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398" y="3078483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8 ADDETTI/E CREW MCDONALD'S (ID-109244)</a:t>
            </a:r>
          </a:p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APPRENDISTATO/DETERMINATO</a:t>
            </a: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MILANO, STRADA PAULLESE 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Le risorse, per il ristorante McDonald’s Paullese, si occuperanno di cucina e sala ristorante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non è richiesta esperienza in ristorazione; preferibilmente patente B ed INDISPENSABILE  mezzo proprio; ottime doti relazionali, orientamento al lavoro di squadra, flessibilità e disponibilità oraria in base alle esigenze organizzative, ottima propensione al contatto con la clientela, spirito di gruppo e voglia di imparare; approccio multitasking.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Part-time 20 ore su turni flessibili compresi i festivi ed i notturni  –CCNL Pubblici Esercizi , Ristorazione Collettiva e Commerciale e Turismo</a:t>
            </a:r>
          </a:p>
          <a:p>
            <a:r>
              <a:rPr lang="it-IT" sz="1200" b="1" dirty="0">
                <a:latin typeface="+mn-lt"/>
              </a:rPr>
              <a:t> </a:t>
            </a:r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</a:t>
            </a:r>
            <a:r>
              <a:rPr lang="it-IT" sz="1200" b="1" dirty="0" err="1">
                <a:latin typeface="+mn-lt"/>
              </a:rPr>
              <a:t>Ral</a:t>
            </a:r>
            <a:r>
              <a:rPr lang="it-IT" sz="1200" b="1" dirty="0">
                <a:latin typeface="+mn-lt"/>
              </a:rPr>
              <a:t> a partire da 18.835,00 euro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033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398" y="3078483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43420" y="3736773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STAGE TECNICO MANUTENTORE IMPIANTI TERMICI E DI CLIMATIZZAZIONE (ID-109241)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STAGE O TEMPO DETERMINATO</a:t>
            </a: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it-IT" sz="1600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PESCHIERA BORROMEO 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Società di installazione e manutenzione di impianti di riscaldamento e condizionamento, cerca una figura di TECNICO MENUTENTORE 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Scuole in linea con la mansione e Patente B indispensabili. Preferibile Patentino impianti termici e Patentino </a:t>
            </a:r>
            <a:r>
              <a:rPr lang="it-IT" sz="1200" dirty="0" err="1">
                <a:latin typeface="+mn-lt"/>
              </a:rPr>
              <a:t>Fgas</a:t>
            </a:r>
            <a:r>
              <a:rPr lang="it-IT" sz="1200" dirty="0">
                <a:latin typeface="+mn-lt"/>
              </a:rPr>
              <a:t>.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08:00-17:00 –CCNL Metalmeccanica Industria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RAL 6.000 euro, da valutare in base all'esperienza + Welfare aziendale Ticket, Pc e telefono aziendale.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522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806" y="2933490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55008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MAGAZZINIERE USO MULETTO /RETRATTILE(ID-109235)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 12 MESI (SCOPO ASSUNZIONE)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TRIBIANO 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all’interno del magazzino si occuperà di: carico/scarico merce ; utilizzo del carrello retrattile per sistemazione materiale sugli scaffali; operazioni di organizzazione della merce nel magazzino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Preferibile esperienza nel ruolo, in particolare nell’utilizzo di carrelli elevatori; possesso dei relativi patentini (muletto indispensabile ); domicilio vicino alla sede di lavoro; serietà e precisione nelle operazioni di magazzino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40 ore  (08.00/17.00 ) – CCNL MULTISERVIZI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</a:t>
            </a:r>
            <a:r>
              <a:rPr lang="it-IT" sz="1200" b="1" dirty="0" err="1">
                <a:latin typeface="+mn-lt"/>
              </a:rPr>
              <a:t>Ral</a:t>
            </a:r>
            <a:r>
              <a:rPr lang="it-IT" sz="1200" b="1" dirty="0">
                <a:latin typeface="+mn-lt"/>
              </a:rPr>
              <a:t> circa 20.293€ - 14 MENSILITA' + TICKET 7 EURO (DOPO 8 MESI CONTRATTO) 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759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806" y="2933490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55008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ADDETTO/A CONFEZIONAMENTO IN LINEA (ID-109234)</a:t>
            </a:r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TEMPO DETERMINATO 3 mesi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TRIBIANO 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si occuperà di confezionamento manuale dei prodotti e lavoro su linea di produzione..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richiesta conoscenza base lingua italiana, buona manualità, autonomia nel raggiungimento luogo lavoro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dalle 08:00 alle 12:30 /13:00 -17:00- CCNL Multiservizi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</a:t>
            </a:r>
            <a:r>
              <a:rPr lang="it-IT" sz="1200" b="1" dirty="0" err="1">
                <a:latin typeface="+mn-lt"/>
              </a:rPr>
              <a:t>Ral</a:t>
            </a:r>
            <a:r>
              <a:rPr lang="it-IT" sz="1200" b="1" dirty="0">
                <a:latin typeface="+mn-lt"/>
              </a:rPr>
              <a:t> 18.668,00 euro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375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06" y="2158748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79806" y="2933490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55008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OPERATORE DI PARCHEGGIO-NAVETTISTA (ID-109230)</a:t>
            </a:r>
            <a:endParaRPr lang="it-IT" sz="2000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TEMPO DETERMINATO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LINATE AREOPORTO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si occuperà di attività di front-office con la clientela, guida di mezzi aziendali, gestione del parcheggio.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richiesta patente B, automunito. Richiesta precisione, puntualità e buone capacità comunicative e relazionali</a:t>
            </a:r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Full-time 40 ore su turni h24. Commercio.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come da CCNL (RAL 1200 euro/mese netti a salire in base ai turni)</a:t>
            </a:r>
          </a:p>
          <a:p>
            <a:endParaRPr lang="it-IT" sz="1200" b="1" dirty="0">
              <a:latin typeface="+mn-lt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612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179831" y="1989614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037416" y="3275612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TIROCINIO IMPIEGATO/A BACK OFFICE (ID-108805)</a:t>
            </a:r>
          </a:p>
          <a:p>
            <a:pPr marL="88900"/>
            <a:endParaRPr lang="it-IT" sz="2000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TIROCINIO SCOPO ASSUNZIONE </a:t>
            </a: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MELEGNANO 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verrà impiegata nell'ufficio FORMATIVO ED OPERATIVO per lavori di back office come: Supporto al formatore nell'organizzazione degli eventi formativi; Supporto nell'inserimento e nella gestione di aule formative; Gestione delle adesioni e partecipazioni agli eventi formativi;- Supporto nel contatto col cliente e smistamento direzionato ai reparti di competenza; Supporto al reparto operativo quando necessario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Diploma. Capacità uso pacchetto office .Requisiti essenziali la precisione, la capacità di</a:t>
            </a:r>
          </a:p>
          <a:p>
            <a:r>
              <a:rPr lang="it-IT" sz="1200" dirty="0">
                <a:latin typeface="+mn-lt"/>
              </a:rPr>
              <a:t>organizzazione, la puntualità, la capacità di lavorare in team, buone capacità comunicative e relazionali</a:t>
            </a:r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Part time -  09:00/13:00  oppure  14:00/18:00  IN BASE ALLE ESIGENZE AZIENDALI– CCNL COMMERCIO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indennità tirocinio 350 €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76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APPRENDISTA ELETTRICISTA (ID - 108804)</a:t>
            </a:r>
          </a:p>
          <a:p>
            <a:pPr marL="88900"/>
            <a:endParaRPr lang="it-IT" sz="2000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DETERMINATO/APPRENDISTATO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CERRO AL LAMBRO ( TRASFERTE IN GIORNATA REGIONI LIMITROFE)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per società installazione Impianti elettrici industriali e civili - installazione e manutenzione, si occuperà di supportare elettricista esperto seguendo disposizioni referente cantiere lavorazioni su impianti civili elettrici</a:t>
            </a:r>
          </a:p>
          <a:p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conoscenza base di elettrotecnica, buona manualità attrezzi di lavoro, propensione a lavorare in squadra, motivazione apprendimento mestiere e crescita professionale, preferibile patente B</a:t>
            </a:r>
          </a:p>
          <a:p>
            <a:endParaRPr lang="it-IT" sz="1200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– CCNL Metalmeccanico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A PARTIRE DA Lordo mensile: 1.784,94 euro (per 13 mensilità)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008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IMPIEGATO/A CERTIFICAZIONE POSTAZIONE MANUALE E AUTOMATICA (ID-  108802 )</a:t>
            </a:r>
          </a:p>
          <a:p>
            <a:pPr marL="88900"/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SAN GIULIANO MILANESE(MILANO)</a:t>
            </a:r>
          </a:p>
          <a:p>
            <a:endParaRPr lang="it-IT" sz="1200" b="1" dirty="0">
              <a:latin typeface="+mj-lt"/>
              <a:cs typeface="Arial" panose="020B0604020202020204" pitchFamily="34" charset="0"/>
            </a:endParaRPr>
          </a:p>
          <a:p>
            <a:r>
              <a:rPr lang="it-IT" sz="1100" dirty="0">
                <a:latin typeface="+mn-lt"/>
              </a:rPr>
              <a:t>La risorsa, acquisirà i dati relativi alle confezioni dei farmaci e si occuperà di esecuzione di attività di fotografia/lettura delle confezioni tramite postazioni manuali e automatiche; verifica della corretta acquisizione delle informazioni ;inserimento e controllo dei dati nei sistemi informatici aziendali; segnalazione di eventuali </a:t>
            </a:r>
            <a:r>
              <a:rPr lang="it-IT" sz="1100" dirty="0" err="1">
                <a:latin typeface="+mn-lt"/>
              </a:rPr>
              <a:t>anomalie;gestione</a:t>
            </a:r>
            <a:r>
              <a:rPr lang="it-IT" sz="1100" dirty="0">
                <a:latin typeface="+mn-lt"/>
              </a:rPr>
              <a:t> operativa della postazione di lavoro nel rispetto delle tempistiche assegnate; rispetto delle procedure aziendali e degli standard di qualità </a:t>
            </a:r>
          </a:p>
          <a:p>
            <a:endParaRPr lang="it-IT" sz="11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100" dirty="0">
                <a:latin typeface="+mn-lt"/>
              </a:rPr>
              <a:t>Indispensabile DIPLOMA , AFFIDABILITA' , PRECISIONE ED ORGANIZZAZIONE ; Disponibilità ad eventuale lavoro su turni , eccezionalmente il sabato-Si valuta anche senza esperienza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</a:t>
            </a:r>
            <a:r>
              <a:rPr lang="it-IT" sz="1100" b="1" dirty="0">
                <a:latin typeface="+mn-lt"/>
              </a:rPr>
              <a:t>Full time 40 h nella fascia oraria 06:00 -19:00 + sporadicamente per esigenze di servizio, può essere richiesta presenza per mezza giornata di sabato -CCNL Multiservizi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 </a:t>
            </a:r>
            <a:r>
              <a:rPr lang="it-IT" sz="1100" b="1" dirty="0">
                <a:latin typeface="+mn-lt"/>
              </a:rPr>
              <a:t>CCNL Multiservizi, livello 3</a:t>
            </a:r>
          </a:p>
          <a:p>
            <a:r>
              <a:rPr lang="it-IT" sz="9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9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50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ADDETTO/A AL MAGAZZINO (ID-108703 )</a:t>
            </a:r>
          </a:p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SAN GIULIANO MILANESE(MILANO)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fornirà supporto al reparto produzione e si occuperà: movimentazione , carico e scarico colli ; supporto alle attività operative di produzione e stoccaggio; sistemazione ed organizzazione degli spazi di magazzino e delle aree operative ;rispetto procedure aziendali e normative in materia sicurezza.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diploma preferibile, conoscenze informatiche, affidabilità ,precisione ed organizzazione. Disponibilità ad eventuale lavoro su turni , eccezionalmente di Sabato. Conoscenza lingua italiana. Anche senza esperienza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turni nella fascia 6.00-19.00 (sporadicamente mezza giornata al Sabato)- CCNL Industria Multiservizi 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CCNL MULTISERVUZI - LIVELLO 3-  RAL annua lorda dai € 20.000</a:t>
            </a:r>
            <a:r>
              <a:rPr lang="it-IT" sz="1200" dirty="0">
                <a:latin typeface="+mn-lt"/>
              </a:rPr>
              <a:t> </a:t>
            </a: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536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530677" y="45080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EDUCATRICE ASILO NIDO (ID-108084)</a:t>
            </a:r>
          </a:p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APPRENDISTATO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 PESCHIERA BORROMEO (MILANO)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Le risorse, per asilo nido, si occuperanno della cura quotidiana dei bambini 0–3 anni, accoglienza, cambio, alimentazione, sonno, accompagnamento nei momenti di transizione.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Si richiede d Titolo di studio abilitante alla professione di educatrice per asilo nido, secondo la normativa vigente (laurea L19, diploma o titolo equipollente riconosciuto + iscrizione all'Albo).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PART-TIME 25 ORE SETTIMANALI -Lavoro su turni dalle 7.30 alle 18.30 con orario da definire da settembre 2026 – </a:t>
            </a:r>
            <a:r>
              <a:rPr lang="it-IT" sz="1200" b="1" dirty="0" err="1">
                <a:latin typeface="+mn-lt"/>
              </a:rPr>
              <a:t>Aninsei</a:t>
            </a:r>
            <a:endParaRPr lang="it-IT" sz="1200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 EURO 850,00 LORDI/MESE </a:t>
            </a:r>
          </a:p>
          <a:p>
            <a:r>
              <a:rPr lang="it-IT" sz="1200" dirty="0">
                <a:latin typeface="+mn-lt"/>
              </a:rPr>
              <a:t> </a:t>
            </a:r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57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344416" y="270875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MECCATRONICO/MECCANICO /ELETTRAUTO</a:t>
            </a: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(ID-108062 )</a:t>
            </a:r>
            <a:endParaRPr lang="it-IT" sz="1800" dirty="0">
              <a:latin typeface="+mn-lt"/>
            </a:endParaRPr>
          </a:p>
          <a:p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INDETERMINATO 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SAN GIULIANO MILANESE E MILANO</a:t>
            </a:r>
            <a:endParaRPr lang="it-IT" sz="1200" dirty="0">
              <a:latin typeface="+mn-lt"/>
            </a:endParaRP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per officina riparazione e manutenzione di veicoli e mezzi pesanti , si dovrà occupare della diagnosi, riparazione e manutenzione (ordinaria e straordinaria) di motori, impianti e componenti meccanici di autobus e mezzi pesanti . 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Preferibile esperienza pregressa nella mansione; preferibile diploma di meccanico/meccatronico/elettrauto ; buona conoscenza Pc e pacchetto Office; indispensabile patente B e auto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 Full Time 40 ore settimanali - Orario dalle 8.00 – 17.00 Disponibilità a lavorare su turni , mattino e pomeriggio nella fascia dalle 05.00 alle 20.00 – Metalmeccanico Artigiano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 err="1">
                <a:latin typeface="+mn-lt"/>
              </a:rPr>
              <a:t>Ral</a:t>
            </a:r>
            <a:r>
              <a:rPr lang="it-IT" sz="1200" b="1" dirty="0">
                <a:latin typeface="+mn-lt"/>
              </a:rPr>
              <a:t> Da  € 34.000 in base alle competenze e all’esperienza maturata + Welfare aziendale</a:t>
            </a:r>
          </a:p>
          <a:p>
            <a:r>
              <a:rPr lang="it-IT" sz="1200" dirty="0">
                <a:latin typeface="+mn-lt"/>
              </a:rPr>
              <a:t> </a:t>
            </a:r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760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344416" y="270875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23092" y="309311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094159" y="3822470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TECNICO ELETTRICISTA-ELETTROTECNICO(ID-108058)</a:t>
            </a:r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 SCOPO ASSUNZIONE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PAULLO E ZONE VARIE A SECONDA DEGLI INTERVENTI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Azienda specializzata nell’installazione di sistemi antifurto, cerca un installatore manutentore impianti civili ed industriali in automazione , antifurti e TVCC , impianti di sicurezza</a:t>
            </a:r>
          </a:p>
          <a:p>
            <a:r>
              <a:rPr lang="it-IT" sz="1200" dirty="0">
                <a:latin typeface="+mn-lt"/>
              </a:rPr>
              <a:t> 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</a:t>
            </a:r>
            <a:r>
              <a:rPr lang="it-IT" sz="1200" dirty="0">
                <a:latin typeface="+mn-lt"/>
              </a:rPr>
              <a:t>Si richiede esperienza pregressa in ruoli simili (elettrico/elettronico/informatico); Patente B- disponibilità a lavorare il Sabato ; Buona manualità e capacità di utilizzo degli strumenti </a:t>
            </a:r>
            <a:r>
              <a:rPr lang="it-IT" sz="1200" dirty="0" err="1">
                <a:latin typeface="+mn-lt"/>
              </a:rPr>
              <a:t>tecnici;Affidabilità</a:t>
            </a:r>
            <a:r>
              <a:rPr lang="it-IT" sz="1200" dirty="0">
                <a:latin typeface="+mn-lt"/>
              </a:rPr>
              <a:t>, precisione e predisposizione al lavoro operativo sul campo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Full Time 40 ore- CCNL Metalmeccanico Artigianato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</a:t>
            </a:r>
            <a:r>
              <a:rPr lang="it-IT" sz="1200" b="1" dirty="0">
                <a:latin typeface="+mn-lt"/>
              </a:rPr>
              <a:t>da € 21.372,00 RAL</a:t>
            </a:r>
          </a:p>
          <a:p>
            <a:r>
              <a:rPr lang="it-IT" sz="1200" dirty="0">
                <a:latin typeface="+mn-lt"/>
              </a:rPr>
              <a:t> </a:t>
            </a:r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194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344416" y="270875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4267" y="2561598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03194" y="3657718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OPERATORE/PORTANTINO FUNEBRE(ID-108053)</a:t>
            </a:r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DETERMINATO 4-6 mesi CON PROROGHE</a:t>
            </a:r>
          </a:p>
          <a:p>
            <a:endParaRPr lang="it-IT" b="1" dirty="0">
              <a:latin typeface="+mn-lt"/>
            </a:endParaRP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SAN GIULIANO MILANESE e HINTERLAND MILANESE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si occuperà del servizio funebre a spalle , partendo dalla sede aziendale , al luogo di ritrovo , alla Chiesa o altro luogo di culto e alla destinazione finale. Inserimento immediato.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IDEALE:  </a:t>
            </a:r>
            <a:r>
              <a:rPr lang="it-IT" sz="1200" dirty="0">
                <a:latin typeface="+mn-lt"/>
              </a:rPr>
              <a:t>Indispensabile conoscenza della lingua italiana - Patente B per guida mezzi aziendali. Richiesta puntualità ,capacità a lavorare in squadra , pulizia e ordine.</a:t>
            </a:r>
          </a:p>
          <a:p>
            <a:endParaRPr lang="it-IT" sz="12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CCNL: </a:t>
            </a:r>
            <a:r>
              <a:rPr lang="it-IT" sz="1200" b="1" dirty="0">
                <a:latin typeface="+mn-lt"/>
              </a:rPr>
              <a:t>Part time 16-24 ore settimanali   – CCNL Pompe Funebri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  </a:t>
            </a:r>
            <a:r>
              <a:rPr lang="it-IT" sz="1200" b="1" dirty="0">
                <a:latin typeface="+mn-lt"/>
              </a:rPr>
              <a:t>da € 500/750 EURO -5° livello del CCNL di riferimento </a:t>
            </a:r>
            <a:endParaRPr lang="it-IT" sz="1200" b="1" i="1" dirty="0">
              <a:solidFill>
                <a:srgbClr val="202020"/>
              </a:solidFill>
              <a:latin typeface="inherit"/>
            </a:endParaRPr>
          </a:p>
          <a:p>
            <a:endParaRPr lang="it-IT" sz="1000" i="1" dirty="0">
              <a:solidFill>
                <a:srgbClr val="212529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609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344416" y="270875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4267" y="2561598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03194" y="3657718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AUTISTA PATENTE C+CE+CQC (ID-108020)</a:t>
            </a:r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endParaRPr lang="it-IT" sz="2000" b="1" dirty="0">
              <a:latin typeface="+mn-lt"/>
            </a:endParaRPr>
          </a:p>
          <a:p>
            <a:r>
              <a:rPr lang="it-IT" b="1" dirty="0">
                <a:latin typeface="+mn-lt"/>
              </a:rPr>
              <a:t>TIPOLOGIA DI CONTRATTO: TEMPO DETERMINATO 3 MESI CON PROROGHE finalità INDETERMINATO</a:t>
            </a:r>
          </a:p>
          <a:p>
            <a:endParaRPr lang="it-IT" b="1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MOBILITA' SOLO IN LOMBARDIA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 si occuperà della guida di veicoli con container sul territorio ( solo Lombardia) con possibilità di trasferte.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PROFILO IDEALE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 </a:t>
            </a:r>
            <a:r>
              <a:rPr lang="it-IT" sz="1200" dirty="0">
                <a:latin typeface="+mn-lt"/>
              </a:rPr>
              <a:t>richiesta precedente esperienza, preferibilmente nello stesso campo. Richiesto possesso di patente </a:t>
            </a:r>
            <a:r>
              <a:rPr lang="it-IT" sz="1200" b="1" dirty="0">
                <a:latin typeface="+mn-lt"/>
              </a:rPr>
              <a:t>CE e CQC. </a:t>
            </a:r>
          </a:p>
          <a:p>
            <a:r>
              <a:rPr lang="it-IT" sz="1200" dirty="0">
                <a:solidFill>
                  <a:srgbClr val="202020"/>
                </a:solidFill>
                <a:latin typeface="Roboto" panose="02000000000000000000" pitchFamily="2" charset="0"/>
              </a:rPr>
              <a:t> </a:t>
            </a:r>
          </a:p>
          <a:p>
            <a:r>
              <a:rPr lang="it-IT" b="1" dirty="0">
                <a:solidFill>
                  <a:srgbClr val="DA1A2A"/>
                </a:solidFill>
                <a:latin typeface="Calibri" panose="020F0502020204030204" pitchFamily="34" charset="0"/>
              </a:rPr>
              <a:t>ORARIO DI LAVORO E CCNL</a:t>
            </a:r>
            <a:r>
              <a:rPr lang="it-IT" dirty="0">
                <a:solidFill>
                  <a:srgbClr val="DA1A2A"/>
                </a:solidFill>
                <a:latin typeface="Calibri" panose="020F0502020204030204" pitchFamily="34" charset="0"/>
              </a:rPr>
              <a:t>: </a:t>
            </a:r>
            <a:r>
              <a:rPr lang="it-IT" b="1" dirty="0">
                <a:solidFill>
                  <a:srgbClr val="212529"/>
                </a:solidFill>
                <a:latin typeface="Calibri" panose="020F0502020204030204" pitchFamily="34" charset="0"/>
              </a:rPr>
              <a:t> </a:t>
            </a:r>
            <a:r>
              <a:rPr lang="it-IT" sz="1200" b="1" dirty="0">
                <a:solidFill>
                  <a:srgbClr val="212529"/>
                </a:solidFill>
                <a:latin typeface="Calibri" panose="020F0502020204030204" pitchFamily="34" charset="0"/>
              </a:rPr>
              <a:t>Full Time 39 ore  - Trasporti e Spedizioni Merci - Orario prevalentemente diurno</a:t>
            </a:r>
            <a:endParaRPr lang="it-IT" sz="1200" dirty="0">
              <a:solidFill>
                <a:srgbClr val="202020"/>
              </a:solidFill>
              <a:latin typeface="Roboto" panose="02000000000000000000" pitchFamily="2" charset="0"/>
            </a:endParaRPr>
          </a:p>
          <a:p>
            <a:r>
              <a:rPr lang="it-IT" b="1" dirty="0">
                <a:solidFill>
                  <a:srgbClr val="DA1A2A"/>
                </a:solidFill>
                <a:latin typeface="Calibri" panose="020F0502020204030204" pitchFamily="34" charset="0"/>
              </a:rPr>
              <a:t>RETRIBUZIONE</a:t>
            </a:r>
            <a:r>
              <a:rPr lang="it-IT" sz="1200" b="1" dirty="0">
                <a:solidFill>
                  <a:srgbClr val="DA1A2A"/>
                </a:solidFill>
                <a:latin typeface="Calibri" panose="020F0502020204030204" pitchFamily="34" charset="0"/>
              </a:rPr>
              <a:t>:</a:t>
            </a:r>
            <a:r>
              <a:rPr lang="it-IT" sz="1200" dirty="0">
                <a:solidFill>
                  <a:srgbClr val="202020"/>
                </a:solidFill>
                <a:latin typeface="inherit"/>
              </a:rPr>
              <a:t>  </a:t>
            </a:r>
            <a:r>
              <a:rPr lang="it-IT" sz="1200" b="1" dirty="0">
                <a:solidFill>
                  <a:srgbClr val="202020"/>
                </a:solidFill>
                <a:latin typeface="inherit"/>
              </a:rPr>
              <a:t>da RAL 24.149,64 euro liv.A3 CCNL riferimento</a:t>
            </a:r>
          </a:p>
          <a:p>
            <a:endParaRPr lang="it-IT" sz="1200" i="1" dirty="0">
              <a:solidFill>
                <a:srgbClr val="202020"/>
              </a:solidFill>
              <a:latin typeface="inherit"/>
            </a:endParaRPr>
          </a:p>
          <a:p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L'offerta 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795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5607" y="2130815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344416" y="270875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64267" y="2561598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03194" y="3657718"/>
            <a:ext cx="368186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09062" y="118862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900"/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pPr marL="88900"/>
            <a:r>
              <a:rPr lang="it-IT" sz="2400" b="1" dirty="0">
                <a:solidFill>
                  <a:srgbClr val="C00000"/>
                </a:solidFill>
                <a:latin typeface="+mn-lt"/>
              </a:rPr>
              <a:t>IMPIEGATO/A CONTABILE (ID-106525)</a:t>
            </a:r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endParaRPr lang="it-IT" sz="2000" b="1" dirty="0">
              <a:latin typeface="+mn-lt"/>
            </a:endParaRPr>
          </a:p>
          <a:p>
            <a:r>
              <a:rPr lang="it-IT" sz="1800" b="1" dirty="0">
                <a:latin typeface="+mn-lt"/>
              </a:rPr>
              <a:t>TIPOLOGIA DI CONTRATTO:DETERMINATO 5 mesi (scopo assunzione)</a:t>
            </a:r>
          </a:p>
          <a:p>
            <a:endParaRPr lang="it-IT" sz="2000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SAN GIULIANO MILANESE (MILANO)</a:t>
            </a:r>
          </a:p>
          <a:p>
            <a:endParaRPr lang="it-IT" sz="1200" b="1" dirty="0">
              <a:latin typeface="+mj-lt"/>
              <a:cs typeface="Arial" panose="020B0604020202020204" pitchFamily="34" charset="0"/>
            </a:endParaRPr>
          </a:p>
          <a:p>
            <a:r>
              <a:rPr lang="it-IT" sz="1200" dirty="0">
                <a:latin typeface="+mn-lt"/>
              </a:rPr>
              <a:t>La risorsa, si dovrà occupare di: Gestione contabilità, clienti/fornitori, P/N - banche ,scadenzari mensili, liquidazione iva mensile , LIPE, CU, emissione fattura clienti ,DDT , gestione magazzino.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PROFILO IDEALE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 </a:t>
            </a:r>
            <a:r>
              <a:rPr lang="it-IT" sz="1200" dirty="0">
                <a:latin typeface="+mn-lt"/>
              </a:rPr>
              <a:t>diploma di Ragioneria o equivalente; esperienza almeno biennale in ambiti similari ; conoscenza fatturazione elettronica; conoscenza Office e lingua INGLESE. Indispensabile essere Automuniti</a:t>
            </a:r>
          </a:p>
          <a:p>
            <a:r>
              <a:rPr lang="it-IT" sz="1200" dirty="0">
                <a:solidFill>
                  <a:srgbClr val="202020"/>
                </a:solidFill>
                <a:latin typeface="Roboto" panose="02000000000000000000" pitchFamily="2" charset="0"/>
              </a:rPr>
              <a:t> </a:t>
            </a:r>
          </a:p>
          <a:p>
            <a:r>
              <a:rPr lang="it-IT" b="1" dirty="0">
                <a:solidFill>
                  <a:srgbClr val="DA1A2A"/>
                </a:solidFill>
                <a:latin typeface="Calibri" panose="020F0502020204030204" pitchFamily="34" charset="0"/>
              </a:rPr>
              <a:t>ORARIO DI LAVORO E CCNL</a:t>
            </a:r>
            <a:r>
              <a:rPr lang="it-IT" b="1" dirty="0">
                <a:solidFill>
                  <a:schemeClr val="tx1"/>
                </a:solidFill>
                <a:latin typeface="Calibri" panose="020F0502020204030204" pitchFamily="34" charset="0"/>
              </a:rPr>
              <a:t>: </a:t>
            </a:r>
            <a:r>
              <a:rPr lang="it-IT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Full time 40 ore settimanali -Dalle 08.30/12.30 - 13.30/17.30 - CCNL METALMECCANICO</a:t>
            </a:r>
            <a:endParaRPr lang="it-IT" b="1" dirty="0">
              <a:solidFill>
                <a:srgbClr val="DA1A2A"/>
              </a:solidFill>
              <a:latin typeface="Calibri" panose="020F0502020204030204" pitchFamily="34" charset="0"/>
            </a:endParaRPr>
          </a:p>
          <a:p>
            <a:r>
              <a:rPr lang="it-IT" b="1" dirty="0">
                <a:solidFill>
                  <a:srgbClr val="DA1A2A"/>
                </a:solidFill>
                <a:latin typeface="Calibri" panose="020F0502020204030204" pitchFamily="34" charset="0"/>
              </a:rPr>
              <a:t>RETRIBUZIONE</a:t>
            </a:r>
            <a:r>
              <a:rPr lang="it-IT" sz="1200" b="1" dirty="0">
                <a:solidFill>
                  <a:srgbClr val="DA1A2A"/>
                </a:solidFill>
                <a:latin typeface="Calibri" panose="020F0502020204030204" pitchFamily="34" charset="0"/>
              </a:rPr>
              <a:t>: </a:t>
            </a:r>
            <a:r>
              <a:rPr lang="it-IT" sz="12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Ral</a:t>
            </a:r>
            <a:r>
              <a:rPr lang="it-IT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 circa € 33.000</a:t>
            </a:r>
          </a:p>
          <a:p>
            <a:endParaRPr lang="it-IT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it-IT" sz="1000" i="1" dirty="0">
                <a:solidFill>
                  <a:schemeClr val="tx1"/>
                </a:solidFill>
                <a:latin typeface="Calibri" panose="020F0502020204030204" pitchFamily="34" charset="0"/>
              </a:rPr>
              <a:t>L'offerta </a:t>
            </a:r>
            <a:r>
              <a:rPr lang="it-IT" sz="1000" i="1" dirty="0">
                <a:solidFill>
                  <a:srgbClr val="212529"/>
                </a:solidFill>
                <a:latin typeface="Calibri" panose="020F0502020204030204" pitchFamily="34" charset="0"/>
              </a:rPr>
              <a:t>è rivolta a tutte le persone nel rispetto Dlgs 198/2006 , 215/2003  e 216/2003", al fine di garantire pari opportunità di genere, diversità e inclusione sul posto di lavoro</a:t>
            </a:r>
            <a:endParaRPr lang="it-IT" sz="1200" i="1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360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60849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1148" y="2178987"/>
            <a:ext cx="36818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298278" y="181915"/>
            <a:ext cx="1126964" cy="972607"/>
            <a:chOff x="-3762629" y="3252509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2629" y="3252509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230442" y="296837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230442" y="3554899"/>
            <a:ext cx="368186" cy="364225"/>
            <a:chOff x="-64406125" y="3362222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2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47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54728" y="118668"/>
            <a:ext cx="7396680" cy="47265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it-IT" sz="2400" b="1" dirty="0">
              <a:solidFill>
                <a:srgbClr val="C00000"/>
              </a:solidFill>
              <a:latin typeface="+mj-lt"/>
            </a:endParaRPr>
          </a:p>
          <a:p>
            <a:r>
              <a:rPr lang="it-IT" sz="2400" b="1" dirty="0">
                <a:solidFill>
                  <a:srgbClr val="C00000"/>
                </a:solidFill>
                <a:latin typeface="+mj-lt"/>
              </a:rPr>
              <a:t>IMPIEGATA/O AMMINISTRAZIONE CONDOMINI (ID-106442)</a:t>
            </a:r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r>
              <a:rPr lang="it-IT" sz="1800" b="1" dirty="0">
                <a:latin typeface="+mn-lt"/>
              </a:rPr>
              <a:t>TIPOLOGIA DI CONTRATTO: DETERMINATO 1 ANNO scopo assunzione </a:t>
            </a:r>
            <a:endParaRPr lang="it-IT" b="1" dirty="0">
              <a:solidFill>
                <a:srgbClr val="C00000"/>
              </a:solidFill>
              <a:latin typeface="+mj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 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SAN GIULIANO MILANESE (MILANO)</a:t>
            </a:r>
            <a:endParaRPr lang="it-IT" sz="1200" dirty="0">
              <a:latin typeface="+mj-lt"/>
            </a:endParaRPr>
          </a:p>
          <a:p>
            <a:endParaRPr lang="it-IT" sz="1200" dirty="0">
              <a:latin typeface="+mj-lt"/>
            </a:endParaRPr>
          </a:p>
          <a:p>
            <a:r>
              <a:rPr lang="it-IT" sz="1200" dirty="0">
                <a:latin typeface="+mj-lt"/>
              </a:rPr>
              <a:t>La risorsa si occuperà di fatture attive e passive e dei principali aspetti fiscali ( CU , MODELLO 770, RITENUTE D'ACCONTO , F24 , DETRAZIONI FISCALI) presso studio professionale.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PROFILO IDEALE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 </a:t>
            </a:r>
            <a:r>
              <a:rPr lang="it-IT" dirty="0"/>
              <a:t> </a:t>
            </a:r>
            <a:r>
              <a:rPr lang="it-IT" sz="1200" dirty="0">
                <a:latin typeface="+mj-lt"/>
              </a:rPr>
              <a:t> </a:t>
            </a:r>
            <a:r>
              <a:rPr lang="it-IT" sz="1200" dirty="0" err="1">
                <a:latin typeface="+mj-lt"/>
              </a:rPr>
              <a:t>ll</a:t>
            </a:r>
            <a:r>
              <a:rPr lang="it-IT" sz="1200" dirty="0">
                <a:latin typeface="+mj-lt"/>
              </a:rPr>
              <a:t>/La candidato/a ricercato/a è una persona che abbia maturato esperienza pregressa nella mansione. E' necessario aver conseguito il Diploma di Ragioneria o laurea in ambiti economici/amministrativi. E' preferibile la conoscenza della lingua inglese. E' indispensabile la capacità di utilizzo di Excel, Internet e Posta Elettronica.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ORARIO DI LAVORO E CCNL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</a:t>
            </a:r>
            <a:r>
              <a:rPr lang="it-IT" sz="1200" dirty="0">
                <a:solidFill>
                  <a:srgbClr val="C00000"/>
                </a:solidFill>
                <a:latin typeface="+mj-lt"/>
              </a:rPr>
              <a:t> </a:t>
            </a:r>
            <a:r>
              <a:rPr lang="it-IT" sz="1200" b="1" dirty="0">
                <a:latin typeface="+mj-lt"/>
              </a:rPr>
              <a:t>Full time dalle 09:00 alle 18:30 dal lunedì al venerdì con possibilità Part time.  - CCNL STUDI PROFESSIONALI 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 RETRIBUZIONE:</a:t>
            </a:r>
            <a:r>
              <a:rPr lang="it-IT" b="1" dirty="0">
                <a:latin typeface="+mj-lt"/>
              </a:rPr>
              <a:t> </a:t>
            </a:r>
            <a:r>
              <a:rPr lang="it-IT" sz="1200" b="1" dirty="0" err="1">
                <a:latin typeface="+mj-lt"/>
              </a:rPr>
              <a:t>Ral</a:t>
            </a:r>
            <a:r>
              <a:rPr lang="it-IT" sz="1200" b="1" dirty="0">
                <a:latin typeface="+mj-lt"/>
              </a:rPr>
              <a:t> 22.000/25.000 euro lordi da riproporzionare in base alla percentuale part time. </a:t>
            </a:r>
          </a:p>
          <a:p>
            <a:endParaRPr lang="it-IT" sz="1200" b="1" dirty="0">
              <a:latin typeface="+mj-lt"/>
            </a:endParaRPr>
          </a:p>
          <a:p>
            <a:r>
              <a:rPr lang="it-IT" sz="1000" i="1" dirty="0"/>
              <a:t>L'offerta è rivolta a tutte le persone nel rispetto delle pari opportunità di genere, diversità e inclusione (ai sensi Dlgs 198/2006, 215/2003 e 216/2003).</a:t>
            </a:r>
            <a:br>
              <a:rPr lang="it-IT" sz="3600" dirty="0"/>
            </a:br>
            <a:endParaRPr lang="it-IT" sz="2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it-IT" sz="1200" dirty="0">
                <a:latin typeface="+mj-lt"/>
              </a:rPr>
            </a:br>
            <a:endParaRPr lang="it-IT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06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60849"/>
            <a:ext cx="2686289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41148" y="2178987"/>
            <a:ext cx="36818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E7B05571-3F2F-B66D-6F89-E576482E0C43}"/>
              </a:ext>
            </a:extLst>
          </p:cNvPr>
          <p:cNvGrpSpPr/>
          <p:nvPr/>
        </p:nvGrpSpPr>
        <p:grpSpPr>
          <a:xfrm>
            <a:off x="298278" y="181915"/>
            <a:ext cx="1126964" cy="972607"/>
            <a:chOff x="-3762629" y="3252509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AAC95-C7EF-0071-8CDB-BD31C3386435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0A9F682-32EA-0834-1BF8-0E3A5F6AAAD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74F1A7B-FB59-D30D-CAF3-990AE889B663}"/>
                </a:ext>
              </a:extLst>
            </p:cNvPr>
            <p:cNvSpPr/>
            <p:nvPr/>
          </p:nvSpPr>
          <p:spPr>
            <a:xfrm>
              <a:off x="-3762629" y="3252509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230442" y="2968374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230442" y="3554899"/>
            <a:ext cx="368186" cy="364225"/>
            <a:chOff x="-64406125" y="3362222"/>
            <a:chExt cx="318225" cy="314800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2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406125" y="3559047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54728" y="118668"/>
            <a:ext cx="7396680" cy="47265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it-IT" sz="2400" b="1" dirty="0">
              <a:solidFill>
                <a:srgbClr val="C00000"/>
              </a:solidFill>
              <a:latin typeface="+mj-lt"/>
            </a:endParaRPr>
          </a:p>
          <a:p>
            <a:r>
              <a:rPr lang="it-IT" sz="2400" b="1" dirty="0">
                <a:solidFill>
                  <a:srgbClr val="C00000"/>
                </a:solidFill>
                <a:latin typeface="+mj-lt"/>
              </a:rPr>
              <a:t>ASO Assistente Alla Poltrona Odontoiatrica(ID-106376)</a:t>
            </a:r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endParaRPr lang="it-IT" sz="1800" dirty="0">
              <a:latin typeface="+mn-lt"/>
            </a:endParaRPr>
          </a:p>
          <a:p>
            <a:r>
              <a:rPr lang="it-IT" sz="1800" b="1" dirty="0">
                <a:latin typeface="+mn-lt"/>
              </a:rPr>
              <a:t>TIPOLOGIA DI CONTRATTO: DETERMINATO SCOPO ASSUNZIONE</a:t>
            </a:r>
            <a:endParaRPr lang="it-IT" sz="2000" b="1" dirty="0">
              <a:solidFill>
                <a:srgbClr val="C00000"/>
              </a:solidFill>
              <a:latin typeface="+mn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 SEDE DI LAVORO</a:t>
            </a:r>
            <a:r>
              <a:rPr lang="it-IT" dirty="0">
                <a:latin typeface="+mj-lt"/>
              </a:rPr>
              <a:t>: </a:t>
            </a:r>
            <a:r>
              <a:rPr lang="it-IT" sz="1200" b="1" dirty="0">
                <a:latin typeface="+mj-lt"/>
                <a:cs typeface="Arial" panose="020B0604020202020204" pitchFamily="34" charset="0"/>
              </a:rPr>
              <a:t>MEDIGLIA (MI)</a:t>
            </a:r>
            <a:r>
              <a:rPr lang="it-IT" sz="1200" dirty="0">
                <a:latin typeface="+mj-lt"/>
              </a:rPr>
              <a:t> </a:t>
            </a:r>
          </a:p>
          <a:p>
            <a:endParaRPr lang="it-IT" sz="1200" dirty="0">
              <a:latin typeface="+mj-lt"/>
            </a:endParaRPr>
          </a:p>
          <a:p>
            <a:endParaRPr lang="it-IT" sz="1200" dirty="0">
              <a:latin typeface="+mj-lt"/>
            </a:endParaRPr>
          </a:p>
          <a:p>
            <a:r>
              <a:rPr lang="it-IT" sz="1200" dirty="0">
                <a:latin typeface="+mj-lt"/>
              </a:rPr>
              <a:t>La risorsa si dovrà occupare del front office e supporto allo studio. Si occuperà di accoglienza e gestione pazienti.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PROFILO IDEALE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 </a:t>
            </a:r>
            <a:r>
              <a:rPr lang="it-IT" dirty="0"/>
              <a:t> </a:t>
            </a:r>
            <a:r>
              <a:rPr lang="it-IT" sz="1200" dirty="0">
                <a:latin typeface="+mj-lt"/>
              </a:rPr>
              <a:t>INDISPENSABILE Diploma e qualifica ASO, conoscenza gestionali prenotazioni/agenda. Richiesta conoscenza pacchetto OFFICE, capacità organizzative, comunicative e di empatia. Affidabilità e riservatezza completano il profilo.</a:t>
            </a:r>
          </a:p>
          <a:p>
            <a:endParaRPr lang="it-IT" b="1" dirty="0">
              <a:solidFill>
                <a:srgbClr val="C00000"/>
              </a:solidFill>
              <a:latin typeface="+mj-lt"/>
            </a:endParaRP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ORARIO DI LAVORO E CCNL</a:t>
            </a:r>
            <a:r>
              <a:rPr lang="it-IT" dirty="0">
                <a:solidFill>
                  <a:srgbClr val="C00000"/>
                </a:solidFill>
                <a:latin typeface="+mj-lt"/>
              </a:rPr>
              <a:t>:</a:t>
            </a:r>
            <a:r>
              <a:rPr lang="it-IT" sz="1200" dirty="0">
                <a:solidFill>
                  <a:srgbClr val="C00000"/>
                </a:solidFill>
                <a:latin typeface="+mj-lt"/>
              </a:rPr>
              <a:t> </a:t>
            </a:r>
            <a:r>
              <a:rPr lang="it-IT" sz="1200" b="1" dirty="0">
                <a:latin typeface="+mj-lt"/>
              </a:rPr>
              <a:t>Full time Lun - Ven FASCIA ORARIA tra le  09.00-19.30 e solo due sabati al mese alternati 09.00-14.00- Studio dentistico</a:t>
            </a:r>
          </a:p>
          <a:p>
            <a:r>
              <a:rPr lang="it-IT" b="1" dirty="0">
                <a:solidFill>
                  <a:srgbClr val="C00000"/>
                </a:solidFill>
                <a:latin typeface="+mj-lt"/>
              </a:rPr>
              <a:t> RETRIBUZIONE:</a:t>
            </a:r>
            <a:r>
              <a:rPr lang="it-IT" b="1" dirty="0">
                <a:latin typeface="+mj-lt"/>
              </a:rPr>
              <a:t> </a:t>
            </a:r>
            <a:r>
              <a:rPr lang="it-IT" sz="1200" b="1" dirty="0">
                <a:latin typeface="+mj-lt"/>
              </a:rPr>
              <a:t>IV LIVELLO CCNL STUDI PROFESSIONALI </a:t>
            </a:r>
          </a:p>
          <a:p>
            <a:endParaRPr lang="it-IT" sz="1200" dirty="0">
              <a:latin typeface="+mj-lt"/>
            </a:endParaRPr>
          </a:p>
          <a:p>
            <a:r>
              <a:rPr lang="it-IT" sz="1000" i="1" dirty="0"/>
              <a:t>L'offerta è rivolta a tutte le persone nel rispetto delle pari opportunità di genere, diversità e inclusione (ai sensi Dlgs 198/2006, 215/2003 e 216/2003).</a:t>
            </a:r>
            <a:br>
              <a:rPr lang="it-IT" sz="3600" dirty="0"/>
            </a:br>
            <a:endParaRPr lang="it-IT" sz="2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br>
              <a:rPr lang="it-IT" sz="1200" dirty="0">
                <a:latin typeface="+mj-lt"/>
              </a:rPr>
            </a:br>
            <a:endParaRPr lang="it-IT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80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: esquinas redondeadas 3">
            <a:extLst>
              <a:ext uri="{FF2B5EF4-FFF2-40B4-BE49-F238E27FC236}">
                <a16:creationId xmlns:a16="http://schemas.microsoft.com/office/drawing/2014/main" id="{1270733F-66AA-44E6-948D-A51B9B348B22}"/>
              </a:ext>
            </a:extLst>
          </p:cNvPr>
          <p:cNvSpPr/>
          <p:nvPr/>
        </p:nvSpPr>
        <p:spPr>
          <a:xfrm>
            <a:off x="1506683" y="1350990"/>
            <a:ext cx="6890581" cy="694751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7D2570D-4EE7-FDE4-838B-5F3054D38EA5}"/>
              </a:ext>
            </a:extLst>
          </p:cNvPr>
          <p:cNvSpPr/>
          <p:nvPr/>
        </p:nvSpPr>
        <p:spPr>
          <a:xfrm>
            <a:off x="6802964" y="-443359"/>
            <a:ext cx="2148444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1E7ACD78-4745-3093-22CB-9AA3A74023E5}"/>
              </a:ext>
            </a:extLst>
          </p:cNvPr>
          <p:cNvSpPr/>
          <p:nvPr/>
        </p:nvSpPr>
        <p:spPr>
          <a:xfrm>
            <a:off x="7720067" y="907653"/>
            <a:ext cx="2411930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FB0DD42-166B-A725-BDD7-37C04FF95132}"/>
              </a:ext>
            </a:extLst>
          </p:cNvPr>
          <p:cNvSpPr/>
          <p:nvPr/>
        </p:nvSpPr>
        <p:spPr>
          <a:xfrm>
            <a:off x="-935872" y="1783538"/>
            <a:ext cx="2686289" cy="2673822"/>
          </a:xfrm>
          <a:prstGeom prst="star10">
            <a:avLst>
              <a:gd name="adj" fmla="val 35781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7476D3-3709-E216-3247-B21466023F13}"/>
              </a:ext>
            </a:extLst>
          </p:cNvPr>
          <p:cNvSpPr/>
          <p:nvPr/>
        </p:nvSpPr>
        <p:spPr>
          <a:xfrm flipH="1">
            <a:off x="1207925" y="2098042"/>
            <a:ext cx="225773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B55C5C3F-84A3-9F20-0B27-5EDB36960276}"/>
              </a:ext>
            </a:extLst>
          </p:cNvPr>
          <p:cNvSpPr/>
          <p:nvPr/>
        </p:nvSpPr>
        <p:spPr>
          <a:xfrm>
            <a:off x="1130142" y="3064808"/>
            <a:ext cx="339253" cy="318060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" name="Google Shape;5450;p71">
            <a:extLst>
              <a:ext uri="{FF2B5EF4-FFF2-40B4-BE49-F238E27FC236}">
                <a16:creationId xmlns:a16="http://schemas.microsoft.com/office/drawing/2014/main" id="{D08E102E-AEB1-2D8D-4C61-30A27A9491D0}"/>
              </a:ext>
            </a:extLst>
          </p:cNvPr>
          <p:cNvGrpSpPr/>
          <p:nvPr/>
        </p:nvGrpSpPr>
        <p:grpSpPr>
          <a:xfrm>
            <a:off x="1134630" y="3689340"/>
            <a:ext cx="339253" cy="364229"/>
            <a:chOff x="-64381119" y="3362225"/>
            <a:chExt cx="293218" cy="314805"/>
          </a:xfrm>
          <a:solidFill>
            <a:srgbClr val="D91A2A"/>
          </a:solidFill>
        </p:grpSpPr>
        <p:sp>
          <p:nvSpPr>
            <p:cNvPr id="47" name="Google Shape;5451;p71">
              <a:extLst>
                <a:ext uri="{FF2B5EF4-FFF2-40B4-BE49-F238E27FC236}">
                  <a16:creationId xmlns:a16="http://schemas.microsoft.com/office/drawing/2014/main" id="{E949019F-C147-4348-64A7-973E1E2131DE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5452;p71">
              <a:extLst>
                <a:ext uri="{FF2B5EF4-FFF2-40B4-BE49-F238E27FC236}">
                  <a16:creationId xmlns:a16="http://schemas.microsoft.com/office/drawing/2014/main" id="{0B86432F-B552-B456-A368-15B4634B2332}"/>
                </a:ext>
              </a:extLst>
            </p:cNvPr>
            <p:cNvSpPr/>
            <p:nvPr/>
          </p:nvSpPr>
          <p:spPr>
            <a:xfrm>
              <a:off x="-64381119" y="3478005"/>
              <a:ext cx="293218" cy="19902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245;p6">
            <a:extLst>
              <a:ext uri="{FF2B5EF4-FFF2-40B4-BE49-F238E27FC236}">
                <a16:creationId xmlns:a16="http://schemas.microsoft.com/office/drawing/2014/main" id="{1BF0E7BC-D716-4B5D-83DA-17A0FB971196}"/>
              </a:ext>
            </a:extLst>
          </p:cNvPr>
          <p:cNvSpPr/>
          <p:nvPr/>
        </p:nvSpPr>
        <p:spPr>
          <a:xfrm rot="5400000">
            <a:off x="3669090" y="1169477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Anello 10">
            <a:extLst>
              <a:ext uri="{FF2B5EF4-FFF2-40B4-BE49-F238E27FC236}">
                <a16:creationId xmlns:a16="http://schemas.microsoft.com/office/drawing/2014/main" id="{B065206F-F6B0-4960-96A4-82CE4836C540}"/>
              </a:ext>
            </a:extLst>
          </p:cNvPr>
          <p:cNvSpPr/>
          <p:nvPr/>
        </p:nvSpPr>
        <p:spPr>
          <a:xfrm>
            <a:off x="7425071" y="4550303"/>
            <a:ext cx="594543" cy="594799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BFAA39F-E795-4F46-8556-F0918220A217}"/>
              </a:ext>
            </a:extLst>
          </p:cNvPr>
          <p:cNvSpPr txBox="1"/>
          <p:nvPr/>
        </p:nvSpPr>
        <p:spPr>
          <a:xfrm>
            <a:off x="1528095" y="161814"/>
            <a:ext cx="7523525" cy="472632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it-IT" sz="2000" b="1" dirty="0">
                <a:solidFill>
                  <a:srgbClr val="C00000"/>
                </a:solidFill>
                <a:latin typeface="+mn-lt"/>
              </a:rPr>
              <a:t> </a:t>
            </a:r>
            <a:endParaRPr lang="it-IT" sz="2400" b="1" dirty="0">
              <a:solidFill>
                <a:srgbClr val="C00000"/>
              </a:solidFill>
              <a:latin typeface="+mn-lt"/>
            </a:endParaRPr>
          </a:p>
          <a:p>
            <a:r>
              <a:rPr lang="it-IT" sz="2400" b="1" dirty="0">
                <a:solidFill>
                  <a:srgbClr val="C00000"/>
                </a:solidFill>
                <a:latin typeface="+mn-lt"/>
              </a:rPr>
              <a:t>OPERAIO/A ADDETTO/A ALLO STAMPAGGIO (ID-104513)</a:t>
            </a:r>
          </a:p>
          <a:p>
            <a:r>
              <a:rPr lang="it-IT" sz="2000" b="1" dirty="0">
                <a:solidFill>
                  <a:srgbClr val="C00000"/>
                </a:solidFill>
                <a:latin typeface="+mn-lt"/>
              </a:rPr>
              <a:t> </a:t>
            </a:r>
            <a:endParaRPr lang="it-IT" sz="2400" dirty="0">
              <a:latin typeface="+mn-lt"/>
            </a:endParaRPr>
          </a:p>
          <a:p>
            <a:endParaRPr lang="it-IT" sz="2000" dirty="0">
              <a:latin typeface="+mn-lt"/>
            </a:endParaRPr>
          </a:p>
          <a:p>
            <a:r>
              <a:rPr lang="it-IT" sz="1800" dirty="0">
                <a:latin typeface="+mn-lt"/>
              </a:rPr>
              <a:t>TIPOLOGIA DI CONTRATTO</a:t>
            </a:r>
            <a:r>
              <a:rPr lang="it-IT" sz="1800" b="1" dirty="0">
                <a:latin typeface="+mn-lt"/>
              </a:rPr>
              <a:t>:</a:t>
            </a:r>
            <a:r>
              <a:rPr lang="it-IT" sz="1800" dirty="0">
                <a:latin typeface="+mn-lt"/>
              </a:rPr>
              <a:t>TEMPO DETERMINATO SCOPO  		ASSUNZIONE 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SEDE DI LAVORO</a:t>
            </a:r>
            <a:r>
              <a:rPr lang="it-IT" dirty="0">
                <a:latin typeface="+mn-lt"/>
              </a:rPr>
              <a:t>: </a:t>
            </a:r>
            <a:r>
              <a:rPr lang="it-IT" sz="1200" b="1" dirty="0">
                <a:latin typeface="+mj-lt"/>
              </a:rPr>
              <a:t>SAN GIULIANO MILANESE (MILANO) </a:t>
            </a:r>
          </a:p>
          <a:p>
            <a:endParaRPr lang="it-IT" sz="1200" dirty="0">
              <a:latin typeface="+mn-lt"/>
            </a:endParaRPr>
          </a:p>
          <a:p>
            <a:r>
              <a:rPr lang="it-IT" sz="1200" dirty="0">
                <a:latin typeface="+mn-lt"/>
              </a:rPr>
              <a:t>La risorsa, per SBE VARVIT SPA, si occuperà di: attrezzare i macchinari per il processo di stampa, effettuare regolazioni durante il processo di stampa ed eseguire controlli di qualità periodici utilizzando appositi strumenti di misurazione.</a:t>
            </a:r>
          </a:p>
          <a:p>
            <a:endParaRPr lang="it-IT" b="1" dirty="0">
              <a:solidFill>
                <a:srgbClr val="C00000"/>
              </a:solidFill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PROFILO IDEALE</a:t>
            </a:r>
            <a:r>
              <a:rPr lang="it-IT" dirty="0">
                <a:solidFill>
                  <a:srgbClr val="C00000"/>
                </a:solidFill>
                <a:latin typeface="+mn-lt"/>
              </a:rPr>
              <a:t>: </a:t>
            </a:r>
            <a:r>
              <a:rPr lang="it-IT" dirty="0">
                <a:latin typeface="+mn-lt"/>
              </a:rPr>
              <a:t> </a:t>
            </a:r>
            <a:r>
              <a:rPr lang="it-IT" sz="1200" dirty="0">
                <a:latin typeface="+mn-lt"/>
              </a:rPr>
              <a:t>Diploma e/o qualifica ad indirizzo meccanico; PREFERIBILE esperienza, conoscenza base delle presse e degli stampi. Abilità nella lettura di disegni tecnici meccanici, nell'utilizzo di trapani, seghe, torni, fresatrici e strumenti di misurazione come calibri e micrometri • Disponibilità a lavorare su turni-Patente B</a:t>
            </a:r>
            <a:r>
              <a:rPr lang="it-IT" dirty="0"/>
              <a:t>.</a:t>
            </a:r>
            <a:endParaRPr lang="it-IT" dirty="0">
              <a:latin typeface="+mn-lt"/>
            </a:endParaRP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ORARIO DI LAVORO E CCNL</a:t>
            </a:r>
            <a:r>
              <a:rPr lang="it-IT" dirty="0">
                <a:solidFill>
                  <a:srgbClr val="C00000"/>
                </a:solidFill>
                <a:latin typeface="+mn-lt"/>
              </a:rPr>
              <a:t>: </a:t>
            </a:r>
            <a:r>
              <a:rPr lang="it-IT" sz="1200" b="1" dirty="0">
                <a:latin typeface="+mn-lt"/>
              </a:rPr>
              <a:t>Full time Lun-Ven su tre turni (6.00-13.20/13.30-21.00/21.00 - 4.30) - CCNL METALMECCANICA INDUSTRIA</a:t>
            </a:r>
          </a:p>
          <a:p>
            <a:r>
              <a:rPr lang="it-IT" b="1" dirty="0">
                <a:solidFill>
                  <a:srgbClr val="C00000"/>
                </a:solidFill>
                <a:latin typeface="+mn-lt"/>
              </a:rPr>
              <a:t>RETRIBUZIONE:</a:t>
            </a:r>
            <a:r>
              <a:rPr lang="it-IT" sz="1200" b="1" dirty="0">
                <a:latin typeface="+mn-lt"/>
              </a:rPr>
              <a:t> </a:t>
            </a:r>
            <a:r>
              <a:rPr lang="it-IT" dirty="0">
                <a:latin typeface="+mn-lt"/>
              </a:rPr>
              <a:t> </a:t>
            </a:r>
            <a:r>
              <a:rPr lang="it-IT" sz="1200" b="1" dirty="0">
                <a:latin typeface="+mn-lt"/>
              </a:rPr>
              <a:t>RAL da 23.000,00 EURO</a:t>
            </a:r>
          </a:p>
          <a:p>
            <a:r>
              <a:rPr lang="it-IT" dirty="0"/>
              <a:t> </a:t>
            </a:r>
            <a:r>
              <a:rPr lang="it-IT" sz="1000" i="1" dirty="0"/>
              <a:t>L' offerta è rivolta a tutte le persone nel rispetto delle pari opportunità di genere, diversità e inclusione (ai sensi Dlgs 198/2006, 215/2003 e 216/2003)</a:t>
            </a:r>
            <a:endParaRPr lang="it-IT" sz="1000" dirty="0"/>
          </a:p>
          <a:p>
            <a:endParaRPr lang="it-IT" sz="12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Google Shape;7568;p75">
            <a:extLst>
              <a:ext uri="{FF2B5EF4-FFF2-40B4-BE49-F238E27FC236}">
                <a16:creationId xmlns:a16="http://schemas.microsoft.com/office/drawing/2014/main" id="{60510170-6FCA-1A23-B158-ED60EF220FAF}"/>
              </a:ext>
            </a:extLst>
          </p:cNvPr>
          <p:cNvGrpSpPr/>
          <p:nvPr/>
        </p:nvGrpSpPr>
        <p:grpSpPr>
          <a:xfrm>
            <a:off x="1285693" y="487179"/>
            <a:ext cx="258920" cy="281610"/>
            <a:chOff x="-3603925" y="3305250"/>
            <a:chExt cx="69350" cy="84300"/>
          </a:xfrm>
          <a:solidFill>
            <a:srgbClr val="D91A2A"/>
          </a:solidFill>
        </p:grpSpPr>
        <p:sp>
          <p:nvSpPr>
            <p:cNvPr id="3" name="Google Shape;7569;p75">
              <a:extLst>
                <a:ext uri="{FF2B5EF4-FFF2-40B4-BE49-F238E27FC236}">
                  <a16:creationId xmlns:a16="http://schemas.microsoft.com/office/drawing/2014/main" id="{42F9684C-A5F0-770E-F49A-382080F27FBA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" name="Google Shape;7570;p75">
              <a:extLst>
                <a:ext uri="{FF2B5EF4-FFF2-40B4-BE49-F238E27FC236}">
                  <a16:creationId xmlns:a16="http://schemas.microsoft.com/office/drawing/2014/main" id="{EBD24D17-1FA9-9325-4710-71646D7DB66E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Google Shape;7568;p75">
            <a:extLst>
              <a:ext uri="{FF2B5EF4-FFF2-40B4-BE49-F238E27FC236}">
                <a16:creationId xmlns:a16="http://schemas.microsoft.com/office/drawing/2014/main" id="{8ABF9D92-0341-F582-1F78-9B454AFE9043}"/>
              </a:ext>
            </a:extLst>
          </p:cNvPr>
          <p:cNvGrpSpPr/>
          <p:nvPr/>
        </p:nvGrpSpPr>
        <p:grpSpPr>
          <a:xfrm>
            <a:off x="447718" y="303556"/>
            <a:ext cx="1126964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8" name="Google Shape;7569;p75">
              <a:extLst>
                <a:ext uri="{FF2B5EF4-FFF2-40B4-BE49-F238E27FC236}">
                  <a16:creationId xmlns:a16="http://schemas.microsoft.com/office/drawing/2014/main" id="{C86B16F8-47E0-2B6E-12F1-3E7FB0B72C80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7570;p75">
              <a:extLst>
                <a:ext uri="{FF2B5EF4-FFF2-40B4-BE49-F238E27FC236}">
                  <a16:creationId xmlns:a16="http://schemas.microsoft.com/office/drawing/2014/main" id="{12E9143C-9789-199C-9A14-EB1A7AF78CBD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7571;p75">
              <a:extLst>
                <a:ext uri="{FF2B5EF4-FFF2-40B4-BE49-F238E27FC236}">
                  <a16:creationId xmlns:a16="http://schemas.microsoft.com/office/drawing/2014/main" id="{03107B4C-91C6-3336-872A-449C09076037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420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82BA0E1A5747F4FA51742148C570BCB" ma:contentTypeVersion="17" ma:contentTypeDescription="Creare un nuovo documento." ma:contentTypeScope="" ma:versionID="16e2d4d5cdb71bf7e3ee86e870a23004">
  <xsd:schema xmlns:xsd="http://www.w3.org/2001/XMLSchema" xmlns:xs="http://www.w3.org/2001/XMLSchema" xmlns:p="http://schemas.microsoft.com/office/2006/metadata/properties" xmlns:ns3="5fea6562-94c7-41e2-95b5-d7d4218a5f5d" xmlns:ns4="cec5fe6d-d41c-42e4-8f36-30eda4e26bf1" targetNamespace="http://schemas.microsoft.com/office/2006/metadata/properties" ma:root="true" ma:fieldsID="487a3b156dd846d86ef56f135381771d" ns3:_="" ns4:_="">
    <xsd:import namespace="5fea6562-94c7-41e2-95b5-d7d4218a5f5d"/>
    <xsd:import namespace="cec5fe6d-d41c-42e4-8f36-30eda4e26bf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MediaServiceDateTake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a6562-94c7-41e2-95b5-d7d4218a5f5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suggerimento condivisione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c5fe6d-d41c-42e4-8f36-30eda4e26b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ec5fe6d-d41c-42e4-8f36-30eda4e26bf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D32410-7A82-4C06-A4B0-29AEF74B4873}">
  <ds:schemaRefs>
    <ds:schemaRef ds:uri="5fea6562-94c7-41e2-95b5-d7d4218a5f5d"/>
    <ds:schemaRef ds:uri="cec5fe6d-d41c-42e4-8f36-30eda4e26bf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3A27A4E-B5A5-4A09-8DE0-9E15FC449E4A}">
  <ds:schemaRefs>
    <ds:schemaRef ds:uri="5fea6562-94c7-41e2-95b5-d7d4218a5f5d"/>
    <ds:schemaRef ds:uri="http://schemas.microsoft.com/office/2006/documentManagement/types"/>
    <ds:schemaRef ds:uri="http://www.w3.org/XML/1998/namespace"/>
    <ds:schemaRef ds:uri="cec5fe6d-d41c-42e4-8f36-30eda4e26bf1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E3DD869-9398-4DAF-810C-6ACE6DE2EC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1661</TotalTime>
  <Words>3633</Words>
  <Application>Microsoft Office PowerPoint</Application>
  <PresentationFormat>Presentazione su schermo (16:9)</PresentationFormat>
  <Paragraphs>408</Paragraphs>
  <Slides>25</Slides>
  <Notes>24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4" baseType="lpstr">
      <vt:lpstr>Fira Sans Black</vt:lpstr>
      <vt:lpstr>inherit</vt:lpstr>
      <vt:lpstr>Roboto</vt:lpstr>
      <vt:lpstr>Calibri</vt:lpstr>
      <vt:lpstr>Bebas Neue Regular</vt:lpstr>
      <vt:lpstr>Arial</vt:lpstr>
      <vt:lpstr>DM Serif Display</vt:lpstr>
      <vt:lpstr>Chivo</vt:lpstr>
      <vt:lpstr>Tema di Office</vt:lpstr>
      <vt:lpstr>ANIMATED INTRO FOR SOCIAL MEDIA PLATFORMS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ANIMATED INTRO FOR SOCIAL MEDIA PLATFORMS</dc:title>
  <dc:creator>Utente</dc:creator>
  <cp:lastModifiedBy>Sara Panarelli</cp:lastModifiedBy>
  <cp:revision>765</cp:revision>
  <cp:lastPrinted>2026-09-24T12:46:46Z</cp:lastPrinted>
  <dcterms:created xsi:type="dcterms:W3CDTF">2021-10-12T08:06:43Z</dcterms:created>
  <dcterms:modified xsi:type="dcterms:W3CDTF">2026-09-24T12:47:24Z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0x010100582BA0E1A5747F4FA51742148C570BCB</vt:lpwstr>
  </property>
</Properties>
</file>