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24"/>
  </p:notesMasterIdLst>
  <p:sldIdLst>
    <p:sldId id="256" r:id="rId5"/>
    <p:sldId id="303" r:id="rId6"/>
    <p:sldId id="398" r:id="rId7"/>
    <p:sldId id="397" r:id="rId8"/>
    <p:sldId id="388" r:id="rId9"/>
    <p:sldId id="423" r:id="rId10"/>
    <p:sldId id="426" r:id="rId11"/>
    <p:sldId id="427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</p:sldIdLst>
  <p:sldSz cx="9144000" cy="5143500" type="screen16x9"/>
  <p:notesSz cx="6797675" cy="9926638"/>
  <p:embeddedFontLst>
    <p:embeddedFont>
      <p:font typeface="Bebas Neue Regular" panose="020B0604020202020204" charset="0"/>
      <p:regular r:id="rId25"/>
    </p:embeddedFont>
    <p:embeddedFont>
      <p:font typeface="DM Serif Display" pitchFamily="2" charset="0"/>
      <p:regular r:id="rId26"/>
      <p:italic r:id="rId27"/>
    </p:embeddedFont>
    <p:embeddedFont>
      <p:font typeface="Fira Sans Black" panose="020B0A03050000020004" pitchFamily="34" charset="0"/>
      <p:bold r:id="rId28"/>
      <p:italic r:id="rId29"/>
      <p:boldItalic r:id="rId30"/>
    </p:embeddedFont>
    <p:embeddedFont>
      <p:font typeface="Roboto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orient="horz" pos="2799">
          <p15:clr>
            <a:srgbClr val="A4A3A4"/>
          </p15:clr>
        </p15:guide>
        <p15:guide id="3" pos="1315" userDrawn="1">
          <p15:clr>
            <a:srgbClr val="547EBF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juLEV5YkJYNGG8J4J2A5gUncHFs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Moncada" initials="MM" lastIdx="0" clrIdx="0">
    <p:extLst>
      <p:ext uri="{19B8F6BF-5375-455C-9EA6-DF929625EA0E}">
        <p15:presenceInfo xmlns:p15="http://schemas.microsoft.com/office/powerpoint/2012/main" userId="S-1-5-21-175211449-3986290111-3426241964-41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A2A"/>
    <a:srgbClr val="81C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603406-FA06-4DD6-A561-E7EF3DCCCF18}">
  <a:tblStyle styleId="{17603406-FA06-4DD6-A561-E7EF3DCCCF1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9752DA06-C1A1-43C4-87DD-790B3C3F5AC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43"/>
        <p:guide orient="horz" pos="2799"/>
        <p:guide pos="13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72" Type="http://customschemas.google.com/relationships/presentationmetadata" Target="metadata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2" tIns="47749" rIns="95522" bIns="47749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5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2" tIns="47749" rIns="95522" bIns="47749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2" tIns="47749" rIns="95522" bIns="47749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28587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2" tIns="47749" rIns="95522" bIns="47749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5" y="9428587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2" tIns="47749" rIns="95522" bIns="47749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it-IT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it-IT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22" tIns="47749" rIns="95522" bIns="4774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2291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52532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5732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703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0988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6520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4800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2225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5916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6302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07295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7684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768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0596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4351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250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27921" y="4139697"/>
            <a:ext cx="5023364" cy="3387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031" tIns="42504" rIns="85031" bIns="42504" anchor="t" anchorCtr="0">
            <a:noAutofit/>
          </a:bodyPr>
          <a:lstStyle/>
          <a:p>
            <a:pPr marL="0" indent="0"/>
            <a:r>
              <a:rPr lang="it-IT"/>
              <a:t> </a:t>
            </a: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58800" y="1074738"/>
            <a:ext cx="5160963" cy="29035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35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CE1F90-08FA-D54A-3D09-FB705A1F0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6F1449-99D2-1DBE-7610-229CBFD03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250C8-EEA9-4FC2-84B6-88E2880A9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8270B4C-5808-F1A4-B785-6F490465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740023-D5A9-B7EA-9982-7E5035C6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6054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5C5EF2-34EB-CB78-5F6C-01EB9F2B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D3F7841-817E-355C-CCC4-6001123DC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3CE8B8-2965-3AC0-10EA-4987E189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ADB430-F6B6-AB20-B557-9A737D0B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FC37C5-C9E2-D338-FC49-05E116D86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2202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1B3428D-331B-5DC8-BA64-0DD8DA38DD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5CC2A7-B430-75FE-7B3A-A100DB37F5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745FBE-7CA5-5052-3BEF-F0DD9D72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FA0753-ECF5-FA92-CAA3-44816E59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35F9E8-F0B5-0B3D-E872-1C240484D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363453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5"/>
          <p:cNvSpPr txBox="1">
            <a:spLocks noGrp="1"/>
          </p:cNvSpPr>
          <p:nvPr>
            <p:ph type="title"/>
          </p:nvPr>
        </p:nvSpPr>
        <p:spPr>
          <a:xfrm>
            <a:off x="723900" y="2131872"/>
            <a:ext cx="7696200" cy="121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DM Serif Display"/>
              <a:buNone/>
              <a:defRPr sz="6000" b="0"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1"/>
          </p:nvPr>
        </p:nvSpPr>
        <p:spPr>
          <a:xfrm>
            <a:off x="723900" y="3259749"/>
            <a:ext cx="7696200" cy="46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body" idx="2"/>
          </p:nvPr>
        </p:nvSpPr>
        <p:spPr>
          <a:xfrm>
            <a:off x="723900" y="1275625"/>
            <a:ext cx="7696200" cy="833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8000" b="0">
                <a:solidFill>
                  <a:schemeClr val="accent2"/>
                </a:solidFill>
                <a:latin typeface="Bebas Neue Regular"/>
                <a:ea typeface="Bebas Neue Regular"/>
                <a:cs typeface="Bebas Neue Regular"/>
                <a:sym typeface="Bebas Neue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None/>
              <a:defRPr sz="1500">
                <a:solidFill>
                  <a:srgbClr val="FFC9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None/>
              <a:defRPr sz="1350">
                <a:solidFill>
                  <a:srgbClr val="FFC9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None/>
              <a:defRPr sz="1200">
                <a:solidFill>
                  <a:srgbClr val="FFC9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53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ABCC0-15CF-FF95-F276-1ECDC117C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4438E5-77FB-81DB-0AFD-72453D102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D53CEF-DB28-E5A1-A2AF-D8AA617D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A527F2-3EC8-CB7E-35BF-A9A3EC7A9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FDAE1E1-5236-3666-CDCB-7C9A9AAF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88621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452B1-C183-6A33-A45C-F548A684D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2E4BCF-DE29-2FB0-503E-CB58371FF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DCBB71-837D-76AA-7173-136CAE5D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78591D-EC2C-DE3B-8285-4153A2BE3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E5C261-70DD-751A-C35C-BDC493E5C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07380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B3A6FC-B008-6A4F-C477-B9C1BA6DC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7A12D9-E112-F582-F8B8-0B5E7981B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B658E0-BA0C-20AE-C9CB-210E9271F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DF6126-B6D7-F9C8-2479-78C978ACE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530CFB-1B8C-766C-E677-FADE650A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D05C8F-B987-43C6-6485-267F4F3D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51225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734401-2DD8-F830-F660-8DF56EEA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1D7325-0BC7-423F-C09E-F0C5A2A0C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B77991-E839-863B-9751-7376CB4E2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DA1C16-0519-B084-A56A-F16C0E2C3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3BD247-13DB-4C28-D91E-245F8DD63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C89ADB8-2A0E-768C-9444-06011CAE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F6B994-71F5-0AFE-7475-A7953C5A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B37196A-C6F9-F6F0-4E47-BC7FA129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8947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28795B-A544-0E85-8577-FF9C34FA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98463DB-B4E3-8B3C-D4DB-9BAA70D77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85EA101-1374-4679-9622-86B39707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B8A4215-763D-F723-F6E0-42F433B00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91508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4ACBA2B-5194-AC00-A866-AD9C3316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7D81E76-5731-CA9E-C0BC-0035722EC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0F2F493-347C-6D18-4DDB-D8A9E469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8807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A69FB0-FEF9-4A07-D606-6828750C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A8CE06-5123-256C-9A0E-4D3ED874E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9DB8B2-2A5F-1338-0CAB-737E4713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08A3A7-8828-4FB1-0702-7AACB2D1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68B820B-102B-1FB7-5EB5-6413A963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7F1E1F9-E825-0053-24F7-103B22EF9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461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065E4-3694-BFC8-AD35-1517E5E3D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0E2A1FA-A011-3965-4E3E-DFED9985D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344ADB2-CABB-41E1-EF7C-B4718AD8A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39E0BC-E3A2-2F9A-4A3D-E697E92B7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AC781B-BB3A-2640-8BE0-D4F16E683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885F1F-089D-A279-3059-9A7BD1DD8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2162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9D2EDC2-F754-11A4-B0A5-2016FFE2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2A446C2-6E62-8BC2-710E-B03C7DFD7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4FC1C-B79D-0C24-CA8B-3061D07CD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8D99-890B-D64D-B4E4-467F4E81BD01}" type="datetimeFigureOut">
              <a:rPr lang="it-IT" smtClean="0"/>
              <a:t>05/07/2026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AF1D13-F50A-9B9A-47BB-D105F36ED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2651BE-4D56-19A3-3FD4-CE789E06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0BA20-6433-AE48-A398-16B585712A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583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olmet.i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5202051" y="4425925"/>
            <a:ext cx="3941949" cy="434384"/>
          </a:xfrm>
          <a:prstGeom prst="flowChartProcess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554360" y="0"/>
            <a:ext cx="2011760" cy="44874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566120" y="0"/>
            <a:ext cx="2011760" cy="44874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5577880" y="0"/>
            <a:ext cx="2011760" cy="44874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</a:pPr>
            <a:r>
              <a:rPr lang="en" dirty="0"/>
              <a:t>ANIMATED INTRO FOR </a:t>
            </a:r>
            <a:r>
              <a:rPr lang="en" dirty="0">
                <a:solidFill>
                  <a:schemeClr val="dk2"/>
                </a:solidFill>
              </a:rPr>
              <a:t>SOCIAL MEDIA PLATFORMS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r>
              <a:rPr lang="en"/>
              <a:t>Here is where your presentation begins</a:t>
            </a:r>
            <a:endParaRPr/>
          </a:p>
        </p:txBody>
      </p:sp>
      <p:sp>
        <p:nvSpPr>
          <p:cNvPr id="95" name="Google Shape;95;p1"/>
          <p:cNvSpPr/>
          <p:nvPr/>
        </p:nvSpPr>
        <p:spPr>
          <a:xfrm>
            <a:off x="1554360" y="0"/>
            <a:ext cx="2011760" cy="5143500"/>
          </a:xfrm>
          <a:prstGeom prst="flowChartProcess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566120" y="0"/>
            <a:ext cx="2011760" cy="5143500"/>
          </a:xfrm>
          <a:prstGeom prst="flowChartProcess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5577880" y="0"/>
            <a:ext cx="2011760" cy="5143500"/>
          </a:xfrm>
          <a:prstGeom prst="flowChartProcess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4572000" y="0"/>
            <a:ext cx="4572000" cy="5143500"/>
          </a:xfrm>
          <a:prstGeom prst="flowChartProcess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993560C-ED79-1E71-94C0-1BB8C64B54E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1A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CBB048FA-BD71-0931-6FC4-942B257B7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499" y="1892282"/>
            <a:ext cx="1758764" cy="1279101"/>
          </a:xfrm>
          <a:prstGeom prst="rect">
            <a:avLst/>
          </a:prstGeom>
        </p:spPr>
      </p:pic>
      <p:sp>
        <p:nvSpPr>
          <p:cNvPr id="7" name="Anello 6">
            <a:extLst>
              <a:ext uri="{FF2B5EF4-FFF2-40B4-BE49-F238E27FC236}">
                <a16:creationId xmlns:a16="http://schemas.microsoft.com/office/drawing/2014/main" id="{D7002EE6-32D4-897C-9D24-FC41E2D0FB8B}"/>
              </a:ext>
            </a:extLst>
          </p:cNvPr>
          <p:cNvSpPr/>
          <p:nvPr/>
        </p:nvSpPr>
        <p:spPr>
          <a:xfrm>
            <a:off x="2294012" y="265357"/>
            <a:ext cx="4612785" cy="4612785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81558614-DB8E-F17B-3CC4-DEB11E6D59D2}"/>
              </a:ext>
            </a:extLst>
          </p:cNvPr>
          <p:cNvSpPr/>
          <p:nvPr/>
        </p:nvSpPr>
        <p:spPr>
          <a:xfrm>
            <a:off x="0" y="2205364"/>
            <a:ext cx="2463620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F5B24C0-D2B5-5E00-DE5E-803FEA6F5B91}"/>
              </a:ext>
            </a:extLst>
          </p:cNvPr>
          <p:cNvSpPr/>
          <p:nvPr/>
        </p:nvSpPr>
        <p:spPr>
          <a:xfrm>
            <a:off x="6849988" y="2218953"/>
            <a:ext cx="2294012" cy="614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">
        <p:fade/>
      </p:transition>
    </mc:Choice>
    <mc:Fallback xmlns="">
      <p:transition spd="slow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BARISTA (ID-107428)</a:t>
            </a:r>
          </a:p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endParaRPr lang="it-IT" sz="1800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TIPOLOGIA DI CONTRATTO: DETERMINATO 3-6 MESI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MILANO (QUARTIERE FORLANINI)</a:t>
            </a:r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risorsa, per attività ristorativa, specializzato in caffetteria, </a:t>
            </a:r>
            <a:r>
              <a:rPr lang="it-IT" sz="1200" dirty="0" err="1">
                <a:latin typeface="+mj-lt"/>
              </a:rPr>
              <a:t>colazione,pranzi</a:t>
            </a:r>
            <a:r>
              <a:rPr lang="it-IT" sz="1200" dirty="0">
                <a:latin typeface="+mj-lt"/>
              </a:rPr>
              <a:t> veloci E aperitivi,  si occuperà di: </a:t>
            </a:r>
            <a:r>
              <a:rPr lang="it-IT" sz="1200" b="0" i="0" dirty="0">
                <a:solidFill>
                  <a:srgbClr val="202020"/>
                </a:solidFill>
                <a:effectLst/>
                <a:latin typeface="Roboto" panose="02000000000000000000" pitchFamily="2" charset="0"/>
              </a:rPr>
              <a:t> Servizio Caffetteria: Preparazione di caffè, cappuccini e bevande a regola d'</a:t>
            </a:r>
            <a:r>
              <a:rPr lang="it-IT" sz="1200" b="0" i="0" dirty="0" err="1">
                <a:solidFill>
                  <a:srgbClr val="202020"/>
                </a:solidFill>
                <a:effectLst/>
                <a:latin typeface="Roboto" panose="02000000000000000000" pitchFamily="2" charset="0"/>
              </a:rPr>
              <a:t>arte;Accoglienza</a:t>
            </a:r>
            <a:r>
              <a:rPr lang="it-IT" sz="1200" b="0" i="0" dirty="0">
                <a:solidFill>
                  <a:srgbClr val="202020"/>
                </a:solidFill>
                <a:effectLst/>
                <a:latin typeface="Roboto" panose="02000000000000000000" pitchFamily="2" charset="0"/>
              </a:rPr>
              <a:t> clienti, gestione ordini e servizio al banco/tavolo;</a:t>
            </a:r>
          </a:p>
          <a:p>
            <a:endParaRPr lang="it-IT" sz="1200" dirty="0"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Si richiede minima esperienza nel settore 6 MESI - PREFERIBILE PATENTE B.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Full Time SU TURNI 6 giorni su 7  07.30-15.30/ 12.00-21.00/15.00-21.00 -Turismo e pubblici esercizi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20.000/24.000 </a:t>
            </a:r>
            <a:r>
              <a:rPr lang="it-IT" sz="1200" dirty="0" err="1">
                <a:latin typeface="+mj-lt"/>
              </a:rPr>
              <a:t>Ral</a:t>
            </a:r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AUTISTA PATENTE C+CE+CQC (ID-108020)</a:t>
            </a:r>
          </a:p>
          <a:p>
            <a:endParaRPr lang="it-IT" sz="1800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TEMPO DETERMINATO 3 MESI CON PROROGHE finalità INDETERMINATO</a:t>
            </a:r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MOBILITA' SOLO IN LOMBARDIA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 si occuperà della guida di veicoli con container sul territorio ( solo Lombardia) con possibilità di trasferte. Inserimento fine LUGLIO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richiesta precedente esperienza, preferibilmente nello stesso campo. Richiesto possesso di patente CE e CQC.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Full Time 39 ore  - Trasporti e Spedizioni Merci - Orario prevalentemente diurno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da RAL 24.149,64 euro liv.A3 CCNL riferimento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MANUTENTORE TERMOTECNICO (ID-108045)</a:t>
            </a:r>
            <a:endParaRPr lang="it-IT" sz="1800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Tempo DETERMINATO 3/6 MESI </a:t>
            </a:r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PESCHIERA BORROMEO (MILANO) </a:t>
            </a:r>
          </a:p>
          <a:p>
            <a:endParaRPr lang="it-IT" sz="1200" b="1" dirty="0">
              <a:latin typeface="+mj-lt"/>
              <a:cs typeface="Arial" panose="020B0604020202020204" pitchFamily="34" charset="0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 si occuperà di manutenzione impianti climatizzazione periodo estivo e invernale presso abitazioni private , centrali termiche condominiali ed uffici.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Possiede patente B, ed </a:t>
            </a:r>
            <a:r>
              <a:rPr lang="it-IT" sz="1200" dirty="0" err="1">
                <a:latin typeface="+mj-lt"/>
              </a:rPr>
              <a:t>é</a:t>
            </a:r>
            <a:r>
              <a:rPr lang="it-IT" sz="1200" dirty="0">
                <a:latin typeface="+mj-lt"/>
              </a:rPr>
              <a:t> disponibile agli spostamenti. Gradita esperienza in ambiti similari. SI VALUTANO ANCHE PROFILI SENZA ESPERIENZA.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Full-time - CCNL </a:t>
            </a:r>
            <a:r>
              <a:rPr lang="it-IT" sz="1200" b="1" dirty="0" err="1">
                <a:latin typeface="+mj-lt"/>
              </a:rPr>
              <a:t>Piccola.Ind.Metalmeccanica</a:t>
            </a:r>
            <a:r>
              <a:rPr lang="it-IT" sz="1200" b="1" dirty="0">
                <a:latin typeface="+mj-lt"/>
              </a:rPr>
              <a:t> - Orario 08.30-12.30/14.00-18.00</a:t>
            </a:r>
          </a:p>
          <a:p>
            <a:endParaRPr lang="it-IT" sz="1200" b="1" dirty="0"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retribuzione proporzionata al livello di esperienza da € 23.500  e € 26.000 euro.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OPERATORE /PORTANTINO FUNEBRE (ID-108053)</a:t>
            </a:r>
            <a:endParaRPr lang="it-IT" sz="1800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TEMPO DETERMINATO 4-6 mesi CON PROROGHE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SAN GIULIANO MILANESE e HINTERLAND MILANESE</a:t>
            </a:r>
          </a:p>
          <a:p>
            <a:endParaRPr lang="it-IT" sz="1200" b="1" dirty="0">
              <a:latin typeface="+mj-lt"/>
              <a:cs typeface="Arial" panose="020B0604020202020204" pitchFamily="34" charset="0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 si occuperà del servizio funebre a spalle , partendo dalla sede aziendale , al luogo di ritrovo , alla Chiesa o altro luogo di culto e alla destinazione finale. Inserimento immediato.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Indispensabile conoscenza della lingua italiana - Patente B per guida mezzi aziendali. Richiesta puntualità ,capacità a lavorare in squadra , pulizia e ordine.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 Part time 16-24 ore settimanali   – CCNL Pompe Funebri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da € 500/750 -5° livello del CCNL di riferimento 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2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TECNICO ELETTRICISTA ED ELETTROTECNICO (ID108058 )</a:t>
            </a:r>
          </a:p>
          <a:p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DETERMINATO SCOPO ASSUNZIONE</a:t>
            </a:r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PAULLO E ZONE VARIE A SECONDA DEGLI INTERVENTI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Azienda specializzata nell’installazione di sistemi antifurto, cerca un installatore manutentore impianti civili ed industriali in automazione , antifurti e TVCC , impianti di sicurezza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Si richiede esperienza pregressa in ruoli simili (elettrico/elettronico/informatico); Patente B- disponibilità a lavorare il Sabato ; Buona manualità e capacità di utilizzo degli strumenti </a:t>
            </a:r>
            <a:r>
              <a:rPr lang="it-IT" sz="1200" dirty="0" err="1">
                <a:latin typeface="+mj-lt"/>
              </a:rPr>
              <a:t>tecnici;Affidabilità</a:t>
            </a:r>
            <a:r>
              <a:rPr lang="it-IT" sz="1200" dirty="0">
                <a:latin typeface="+mj-lt"/>
              </a:rPr>
              <a:t>, precisione e predisposizione al lavoro operativo sul campo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 Full Time 40 ore- CCNL Metalmeccanico Artigianato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da € 21.372,00 RAL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MECCATRONICO/MECCANICO /ELETTRAUTO(ID-108062 )</a:t>
            </a:r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TEMPO INDETERMINATO </a:t>
            </a:r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SAN GIULIANO MILANESE E MILANO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risorsa, per officina riparazione e manutenzione di veicoli e mezzi pesanti , si dovrà occupare della diagnosi, riparazione e manutenzione (ordinaria e straordinaria) di motori, impianti e componenti meccanici di autobus e mezzi pesanti 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Preferibile esperienza pregressa nella mansione; preferibile diploma di meccanico/meccatronico/elettrauto ; buona conoscenza Pc e pacchetto Office; indispensabile patente B e auto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 Fu Full Time 40 ore settimanali - Orario dalle 8.00 – 17.00 Disponibilità a lavorare su turni , mattino e pomeriggio nella fascia dalle 05.00 alle 20.00 – Metalmeccanico Artigiano</a:t>
            </a:r>
          </a:p>
          <a:p>
            <a:endParaRPr lang="it-IT" sz="1200" b="1" dirty="0"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 err="1">
                <a:latin typeface="+mj-lt"/>
              </a:rPr>
              <a:t>Ral</a:t>
            </a:r>
            <a:r>
              <a:rPr lang="it-IT" sz="1200" dirty="0">
                <a:latin typeface="+mj-lt"/>
              </a:rPr>
              <a:t> Da  € 34.000 in base alle competenze e all’esperienza maturata + Welfare aziendale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6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EDUCATRICE ASILO NIDO (ID-108084)</a:t>
            </a:r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 APPRENDISTATO</a:t>
            </a:r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PESCHIERA BORROMEO (MILANO)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Le risorse, per asilo nido, si occuperanno della cura quotidiana dei bambini 0–3 anni, accoglienza, cambio, alimentazione, sonno, accompagnamento nei momenti di transizione.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INSERIMENTO PREVISTO 31 AGOSTO 2026.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Si richiede d Titolo di studio abilitante alla professione di educatrice per asilo nido, secondo la normativa vigente (laurea L19, diploma o titolo equipollente riconosciuto + iscrizione all'Albo).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 PART-TIME 25 ORE SETTIMANALI -Lavoro su turni dalle 7.30 alle 18.30 con orario da definire da settembre 2026 - </a:t>
            </a:r>
            <a:r>
              <a:rPr lang="it-IT" sz="1200" b="1" dirty="0" err="1">
                <a:latin typeface="+mj-lt"/>
              </a:rPr>
              <a:t>Aninsei</a:t>
            </a:r>
            <a:endParaRPr lang="it-IT" sz="1200" b="1" dirty="0"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EURO 850,00 LORDI/MESE 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TIROCINIO ADDETTO/A CONFEZIONAMENTO(ID-108085)</a:t>
            </a:r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 </a:t>
            </a:r>
          </a:p>
          <a:p>
            <a:r>
              <a:rPr lang="it-IT" sz="1800" b="1" dirty="0">
                <a:latin typeface="+mn-lt"/>
              </a:rPr>
              <a:t>TIPOLOGIA DI CONTRATTO:  TIROCINIO 3 MESI</a:t>
            </a:r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SAN DONATO MILANESE (MI)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 si occupa di confezionamento DISPOSITIVI MEDICI  ed ha il compito di preparare e imballare i prodotti , assicurandosi che siano conformi agli standard di qualità e alle normative vigenti. DATA PREVISTA DI INSERIMENTO 01/15 SETTEMBRE 2026</a:t>
            </a:r>
          </a:p>
          <a:p>
            <a:endParaRPr lang="it-IT" sz="1200" dirty="0"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Richiesta buona manualità e capacità di lavorare in team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 Full-time 40 ore settimanali 8.30-13.00 /14.00 -17.30 da lunedì a venerdì –CCNL COMMERCIO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euro € 500,00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3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OSS/ASA (ID-108086)</a:t>
            </a:r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 </a:t>
            </a: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TIPOLOGIA DI CONTRATTO: INDETERMINATO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 SAN COLOMBANO AL LAMBRO (MILANO)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Per conto di una cooperativa sociale , selezioniamo Ausiliari Socio Assistenziali (ASA) e Operatori Socio Sanitari (OSS), da inserire in una struttura residenziale per anziani, sita a SAN COLOMBANO AL LAMBRO.</a:t>
            </a:r>
          </a:p>
          <a:p>
            <a:endParaRPr lang="it-IT" sz="1200" dirty="0"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dirty="0">
                <a:latin typeface="+mj-lt"/>
              </a:rPr>
              <a:t>qualifica ASA/OSS; possesso di patente B e mezzo proprio; conoscenze informatiche di base; domicilio a SAN COLOMBANO AL LAMBRO o in comuni limitrofi; disponibilità immediata</a:t>
            </a:r>
            <a:endParaRPr lang="it-IT" sz="1200" dirty="0"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 Full Time 38 ore settimanali (turni 7/7 diurni e notturni) – Cooperative Sociali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EURO 15.000 / 30.000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2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15974" y="2001710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48909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ASSISTENTE AMMINISTRATIVA (ID-108109 )</a:t>
            </a:r>
            <a:r>
              <a:rPr lang="it-IT" sz="1800" b="1" dirty="0">
                <a:latin typeface="+mn-lt"/>
              </a:rPr>
              <a:t> </a:t>
            </a:r>
          </a:p>
          <a:p>
            <a:endParaRPr lang="it-IT" sz="1800" b="1" dirty="0">
              <a:latin typeface="+mn-lt"/>
            </a:endParaRPr>
          </a:p>
          <a:p>
            <a:endParaRPr lang="it-IT" sz="1800" b="1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TIPOLOGIA DI CONTRATTO: TIROCINIO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 SAN DONATO MILANESE (MILANO )</a:t>
            </a:r>
          </a:p>
          <a:p>
            <a:r>
              <a:rPr lang="it-IT" sz="1200" dirty="0">
                <a:latin typeface="+mj-lt"/>
              </a:rPr>
              <a:t>La risorsa, si occuperà di supporto attività amministrative e contabili, gestione della casella di posta elettronica: lettura delle email, organizzazione, contrassegno dei messaggi, risposte secondo linee guida e modelli già predisposti, invio di eventuali solleciti; preparazione di preventivi e supporto nella trasformazione degli stessi in fatture; inserimento e gestione degli ordini; gestione della newsletter: caricamento di testi e immagini, monitoraggio dell’andamento e preparazione di semplici report; aggiornamento del CRM e delle anagrafiche dei contatti; preparazione di imballi ed etichette per le spedizioni; supporto nelle attività di confezionamento.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dirty="0">
                <a:latin typeface="+mj-lt"/>
              </a:rPr>
              <a:t>Diploma Si chiede precisione , organizzazione e buone capacità comunicative, soprattutto con il pubblico e la clientela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 Part time 9.00-14.00 – CCNL Alimentari/Artigianato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indennità tirocinio € 500/800 euro</a:t>
            </a:r>
          </a:p>
          <a:p>
            <a:endParaRPr lang="it-IT" sz="1000" i="1" dirty="0"/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3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2;p4">
            <a:extLst>
              <a:ext uri="{FF2B5EF4-FFF2-40B4-BE49-F238E27FC236}">
                <a16:creationId xmlns:a16="http://schemas.microsoft.com/office/drawing/2014/main" id="{329E4BED-BB0F-5DD4-7EA1-E488E38FA24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0862" y="1484634"/>
            <a:ext cx="788670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C9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C988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 algn="l"/>
            <a:r>
              <a:rPr lang="it-IT" sz="4800" b="1" dirty="0">
                <a:solidFill>
                  <a:srgbClr val="C00000"/>
                </a:solidFill>
                <a:latin typeface="Fira Sans Black" panose="020B0503050000020004" pitchFamily="34" charset="0"/>
                <a:cs typeface="Calibri" panose="020F0502020204030204" pitchFamily="34" charset="0"/>
              </a:rPr>
              <a:t>Offerte di Lavoro</a:t>
            </a:r>
          </a:p>
        </p:txBody>
      </p:sp>
      <p:sp>
        <p:nvSpPr>
          <p:cNvPr id="6" name="Google Shape;245;p6">
            <a:extLst>
              <a:ext uri="{FF2B5EF4-FFF2-40B4-BE49-F238E27FC236}">
                <a16:creationId xmlns:a16="http://schemas.microsoft.com/office/drawing/2014/main" id="{5DF9696D-11E3-A3CE-73F5-597F50785EE6}"/>
              </a:ext>
            </a:extLst>
          </p:cNvPr>
          <p:cNvSpPr/>
          <p:nvPr/>
        </p:nvSpPr>
        <p:spPr>
          <a:xfrm rot="5400000">
            <a:off x="3664773" y="923799"/>
            <a:ext cx="158374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933C1AB-9132-4349-86FA-D307A85DF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867"/>
            <a:ext cx="9144000" cy="17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CD5CF9B7-C4EE-415B-A96B-09385B434423}"/>
              </a:ext>
            </a:extLst>
          </p:cNvPr>
          <p:cNvSpPr txBox="1">
            <a:spLocks/>
          </p:cNvSpPr>
          <p:nvPr/>
        </p:nvSpPr>
        <p:spPr>
          <a:xfrm>
            <a:off x="530862" y="2297950"/>
            <a:ext cx="6858000" cy="8651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ClrTx/>
              <a:buNone/>
            </a:pPr>
            <a:r>
              <a:rPr lang="it-IT" sz="2000" dirty="0">
                <a:latin typeface="Calibri"/>
                <a:ea typeface="Calibri"/>
                <a:cs typeface="Calibri"/>
              </a:rPr>
              <a:t>Centro Impiego di San Donato Milanese aggiornate al 06/07/2026</a:t>
            </a:r>
            <a:endParaRPr lang="it-IT" sz="2000" dirty="0">
              <a:latin typeface="Calibri" panose="020F0502020204030204" pitchFamily="34" charset="0"/>
            </a:endParaRPr>
          </a:p>
          <a:p>
            <a:pPr marL="0" indent="0" fontAlgn="base">
              <a:buClrTx/>
              <a:buNone/>
            </a:pPr>
            <a:r>
              <a:rPr lang="it-IT" sz="2000" dirty="0">
                <a:solidFill>
                  <a:srgbClr val="000000"/>
                </a:solidFill>
                <a:latin typeface="Calibri"/>
                <a:cs typeface="Calibri"/>
              </a:rPr>
              <a:t>Tutte le offerte su </a:t>
            </a:r>
            <a:r>
              <a:rPr lang="it-IT" sz="2000" i="1" u="sng" dirty="0">
                <a:latin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afolmet.it</a:t>
            </a:r>
            <a:r>
              <a:rPr lang="it-IT" sz="2000" i="1" dirty="0"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Calibri"/>
                <a:cs typeface="Calibri"/>
              </a:rPr>
              <a:t>nella sezione </a:t>
            </a:r>
            <a:r>
              <a:rPr lang="it-IT" sz="2000" i="1" dirty="0">
                <a:latin typeface="Calibri"/>
                <a:cs typeface="Calibri"/>
              </a:rPr>
              <a:t>offerte di lavoro</a:t>
            </a:r>
            <a:endParaRPr lang="it-IT" sz="2000" i="1" dirty="0">
              <a:latin typeface="Calibri"/>
              <a:ea typeface="Calibri"/>
              <a:cs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0B30D18-4419-4A2F-894E-510E6B3095D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75" y="-7352"/>
            <a:ext cx="5648325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19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83538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187268" y="2292504"/>
            <a:ext cx="196865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670510" y="313555"/>
            <a:ext cx="1126964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135642" y="2870949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135642" y="3402801"/>
            <a:ext cx="368186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32129" y="139669"/>
            <a:ext cx="7531655" cy="468337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98525"/>
            <a:endParaRPr lang="it-IT" sz="2400" b="1" dirty="0">
              <a:solidFill>
                <a:srgbClr val="C00000"/>
              </a:solidFill>
              <a:latin typeface="+mn-lt"/>
            </a:endParaRPr>
          </a:p>
          <a:p>
            <a:pPr marL="898525"/>
            <a:r>
              <a:rPr lang="it-IT" sz="2400" b="1" dirty="0">
                <a:solidFill>
                  <a:srgbClr val="C00000"/>
                </a:solidFill>
                <a:latin typeface="+mn-lt"/>
              </a:rPr>
              <a:t>OPERAIO/A IDRAULICO (ID-104542)</a:t>
            </a:r>
            <a:endParaRPr lang="it-IT" sz="2000" dirty="0">
              <a:latin typeface="+mn-lt"/>
            </a:endParaRPr>
          </a:p>
          <a:p>
            <a:pPr marL="898525"/>
            <a:endParaRPr lang="it-IT" sz="2000" dirty="0">
              <a:latin typeface="+mn-lt"/>
            </a:endParaRPr>
          </a:p>
          <a:p>
            <a:pPr marL="898525"/>
            <a:endParaRPr lang="it-IT" sz="2000" dirty="0">
              <a:latin typeface="+mn-lt"/>
            </a:endParaRPr>
          </a:p>
          <a:p>
            <a:pPr marL="898525"/>
            <a:r>
              <a:rPr lang="it-IT" sz="1800" dirty="0">
                <a:latin typeface="+mn-lt"/>
              </a:rPr>
              <a:t>TIPOLOGIA DI CONTRATTO: TEMPO DETERMINATO </a:t>
            </a:r>
          </a:p>
          <a:p>
            <a:pPr marL="898525"/>
            <a:r>
              <a:rPr lang="it-IT" sz="1800" dirty="0">
                <a:latin typeface="+mn-lt"/>
              </a:rPr>
              <a:t>SCOPO ASSUNZIONE   </a:t>
            </a:r>
          </a:p>
          <a:p>
            <a:endParaRPr lang="it-IT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SEDE DI LAVORO</a:t>
            </a:r>
            <a:r>
              <a:rPr lang="it-IT" sz="12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it-IT" sz="12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VIZZOLO PREDABISSI(MILANO) </a:t>
            </a:r>
          </a:p>
          <a:p>
            <a:r>
              <a:rPr lang="it-IT" sz="1200" dirty="0">
                <a:latin typeface="+mj-lt"/>
              </a:rPr>
              <a:t>Società di installazione e manutenzione di impianti di riscaldamento e condizionamento, cerca OPERAIO/A IDRAULICO.</a:t>
            </a:r>
          </a:p>
          <a:p>
            <a:endParaRPr lang="it-IT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: </a:t>
            </a:r>
            <a:r>
              <a:rPr lang="it-IT" sz="1200" dirty="0">
                <a:latin typeface="+mj-lt"/>
              </a:rPr>
              <a:t> Scuole professionali o termotecnico preferibile. Patente B PREFERIBILE</a:t>
            </a:r>
          </a:p>
          <a:p>
            <a:endParaRPr lang="it-IT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it-IT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it-IT" b="1" dirty="0">
                <a:latin typeface="+mn-lt"/>
              </a:rPr>
              <a:t> </a:t>
            </a:r>
            <a:r>
              <a:rPr lang="it-IT" sz="1200" b="1" dirty="0">
                <a:latin typeface="+mj-lt"/>
              </a:rPr>
              <a:t>Full time 08:00-17:00 / –CCNL Metalmeccanici INDUSTRIA</a:t>
            </a:r>
            <a:r>
              <a:rPr lang="it-IT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r>
              <a:rPr lang="it-IT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RETRIBUZIONE:</a:t>
            </a:r>
            <a:r>
              <a:rPr lang="it-IT" b="1" dirty="0">
                <a:latin typeface="+mn-lt"/>
                <a:cs typeface="Arial" panose="020B0604020202020204" pitchFamily="34" charset="0"/>
              </a:rPr>
              <a:t>  </a:t>
            </a:r>
            <a:r>
              <a:rPr lang="it-IT" sz="1200" dirty="0">
                <a:latin typeface="+mj-lt"/>
              </a:rPr>
              <a:t>RAL 21.346,13 / 24.533,99 euro, in base all'esperienza.</a:t>
            </a:r>
          </a:p>
          <a:p>
            <a:endParaRPr lang="it-IT" sz="1200" i="1" dirty="0">
              <a:latin typeface="+mj-lt"/>
            </a:endParaRPr>
          </a:p>
          <a:p>
            <a:r>
              <a:rPr lang="it-IT" sz="900" i="1" dirty="0"/>
              <a:t>L' offerta è rivolta a tutte le persone nel rispetto delle pari opportunità di genere, diversità e inclusione (ai sensi Dlgs 198/2006, 215/2003 e 216/2003)</a:t>
            </a:r>
            <a:endParaRPr lang="it-IT" sz="900" dirty="0"/>
          </a:p>
          <a:p>
            <a:endParaRPr lang="it-IT" sz="1200" i="0" dirty="0">
              <a:solidFill>
                <a:srgbClr val="202020"/>
              </a:solidFill>
              <a:effectLst/>
              <a:latin typeface="+mj-lt"/>
            </a:endParaRPr>
          </a:p>
          <a:p>
            <a:br>
              <a:rPr lang="it-IT" sz="1600" dirty="0"/>
            </a:br>
            <a:endParaRPr lang="it-IT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83538"/>
            <a:ext cx="2686289" cy="2673822"/>
          </a:xfrm>
          <a:prstGeom prst="star10">
            <a:avLst>
              <a:gd name="adj" fmla="val 35781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07925" y="2098042"/>
            <a:ext cx="225773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130142" y="3064808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134630" y="3689340"/>
            <a:ext cx="339253" cy="364229"/>
            <a:chOff x="-64381119" y="3362225"/>
            <a:chExt cx="293218" cy="314805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381119" y="3478005"/>
              <a:ext cx="293218" cy="19902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28095" y="161814"/>
            <a:ext cx="7523525" cy="47263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it-IT" sz="2000" b="1" dirty="0">
                <a:solidFill>
                  <a:srgbClr val="C00000"/>
                </a:solidFill>
                <a:latin typeface="+mn-lt"/>
              </a:rPr>
              <a:t> </a:t>
            </a:r>
            <a:endParaRPr lang="it-IT" sz="2400" b="1" dirty="0">
              <a:solidFill>
                <a:srgbClr val="C00000"/>
              </a:solidFill>
              <a:latin typeface="+mn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n-lt"/>
              </a:rPr>
              <a:t>OPERAIO/A ADDETTO/A ALLO STAMPAGGIO (ID-104513)</a:t>
            </a:r>
          </a:p>
          <a:p>
            <a:r>
              <a:rPr lang="it-IT" sz="2000" b="1" dirty="0">
                <a:solidFill>
                  <a:srgbClr val="C00000"/>
                </a:solidFill>
                <a:latin typeface="+mn-lt"/>
              </a:rPr>
              <a:t> </a:t>
            </a:r>
            <a:endParaRPr lang="it-IT" sz="2400" dirty="0">
              <a:latin typeface="+mn-lt"/>
            </a:endParaRPr>
          </a:p>
          <a:p>
            <a:endParaRPr lang="it-IT" sz="2000" dirty="0">
              <a:latin typeface="+mn-lt"/>
            </a:endParaRPr>
          </a:p>
          <a:p>
            <a:r>
              <a:rPr lang="it-IT" sz="1800" dirty="0">
                <a:latin typeface="+mn-lt"/>
              </a:rPr>
              <a:t>TIPOLOGIA DI CONTRATTO</a:t>
            </a:r>
            <a:r>
              <a:rPr lang="it-IT" sz="1800" b="1" dirty="0">
                <a:latin typeface="+mn-lt"/>
              </a:rPr>
              <a:t>:</a:t>
            </a:r>
            <a:r>
              <a:rPr lang="it-IT" sz="1800" dirty="0">
                <a:latin typeface="+mn-lt"/>
              </a:rPr>
              <a:t>TEMPO DETERMINATO SCOPO  		ASSUNZIONE </a:t>
            </a:r>
          </a:p>
          <a:p>
            <a:r>
              <a:rPr lang="it-IT" b="1" dirty="0">
                <a:solidFill>
                  <a:srgbClr val="C00000"/>
                </a:solidFill>
                <a:latin typeface="+mn-lt"/>
              </a:rPr>
              <a:t>SEDE DI LAVORO</a:t>
            </a:r>
            <a:r>
              <a:rPr lang="it-IT" dirty="0">
                <a:latin typeface="+mn-lt"/>
              </a:rPr>
              <a:t>: </a:t>
            </a:r>
            <a:r>
              <a:rPr lang="it-IT" sz="1200" b="1" dirty="0">
                <a:latin typeface="+mj-lt"/>
              </a:rPr>
              <a:t>SAN GIULIANO MILANESE (MILANO) </a:t>
            </a:r>
          </a:p>
          <a:p>
            <a:endParaRPr lang="it-IT" sz="1200" dirty="0">
              <a:latin typeface="+mn-lt"/>
            </a:endParaRPr>
          </a:p>
          <a:p>
            <a:r>
              <a:rPr lang="it-IT" sz="1200" dirty="0">
                <a:latin typeface="+mn-lt"/>
              </a:rPr>
              <a:t>La risorsa, per SBE VARVIT SPA, si occuperà di: attrezzare i macchinari per il processo di stampa, effettuare regolazioni durante il processo di stampa ed eseguire controlli di qualità periodici utilizzando appositi strumenti di misurazione.</a:t>
            </a:r>
          </a:p>
          <a:p>
            <a:endParaRPr lang="it-IT" b="1" dirty="0">
              <a:solidFill>
                <a:srgbClr val="C00000"/>
              </a:solidFill>
              <a:latin typeface="+mn-lt"/>
            </a:endParaRPr>
          </a:p>
          <a:p>
            <a:r>
              <a:rPr lang="it-IT" b="1" dirty="0">
                <a:solidFill>
                  <a:srgbClr val="C00000"/>
                </a:solidFill>
                <a:latin typeface="+mn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: </a:t>
            </a:r>
            <a:r>
              <a:rPr lang="it-IT" dirty="0">
                <a:latin typeface="+mn-lt"/>
              </a:rPr>
              <a:t> </a:t>
            </a:r>
            <a:r>
              <a:rPr lang="it-IT" sz="1200" dirty="0">
                <a:latin typeface="+mn-lt"/>
              </a:rPr>
              <a:t>Diploma e/o qualifica ad indirizzo meccanico; PREFERIBILE esperienza, conoscenza base delle presse e degli stampi. Abilità nella lettura di disegni tecnici meccanici, nell'utilizzo di trapani, seghe, torni, fresatrici e strumenti di misurazione come calibri e micrometri • Disponibilità a lavorare su turni-Patente B</a:t>
            </a:r>
            <a:r>
              <a:rPr lang="it-IT" dirty="0"/>
              <a:t>.</a:t>
            </a:r>
            <a:endParaRPr lang="it-IT" dirty="0">
              <a:latin typeface="+mn-lt"/>
            </a:endParaRPr>
          </a:p>
          <a:p>
            <a:r>
              <a:rPr lang="it-IT" b="1" dirty="0">
                <a:solidFill>
                  <a:srgbClr val="C00000"/>
                </a:solidFill>
                <a:latin typeface="+mn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n-lt"/>
              </a:rPr>
              <a:t>: </a:t>
            </a:r>
            <a:r>
              <a:rPr lang="it-IT" sz="1200" b="1" dirty="0">
                <a:latin typeface="+mn-lt"/>
              </a:rPr>
              <a:t>Full time Lun-Ven su tre turni (6.00-13.20/13.30-21.00/21.00 - 4.30) - CCNL METALMECCANICA INDUSTRIA</a:t>
            </a:r>
          </a:p>
          <a:p>
            <a:r>
              <a:rPr lang="it-IT" b="1" dirty="0">
                <a:solidFill>
                  <a:srgbClr val="C00000"/>
                </a:solidFill>
                <a:latin typeface="+mn-lt"/>
              </a:rPr>
              <a:t>RETRIBUZIONE:</a:t>
            </a:r>
            <a:r>
              <a:rPr lang="it-IT" sz="1200" b="1" dirty="0">
                <a:latin typeface="+mn-lt"/>
              </a:rPr>
              <a:t> </a:t>
            </a:r>
            <a:r>
              <a:rPr lang="it-IT" dirty="0">
                <a:latin typeface="+mn-lt"/>
              </a:rPr>
              <a:t> </a:t>
            </a:r>
            <a:r>
              <a:rPr lang="it-IT" sz="1200" dirty="0">
                <a:latin typeface="+mn-lt"/>
              </a:rPr>
              <a:t>RAL da 23.000,00 EURO</a:t>
            </a:r>
          </a:p>
          <a:p>
            <a:r>
              <a:rPr lang="it-IT" dirty="0"/>
              <a:t> </a:t>
            </a:r>
            <a:r>
              <a:rPr lang="it-IT" sz="1000" i="1" dirty="0"/>
              <a:t>L' offerta è rivolta a tutte le persone nel rispetto delle pari opportunità di genere, diversità e inclusione (ai sensi Dlgs 198/2006, 215/2003 e 216/2003)</a:t>
            </a:r>
            <a:endParaRPr lang="it-IT" sz="1000" dirty="0"/>
          </a:p>
          <a:p>
            <a:endParaRPr lang="it-IT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7568;p75">
            <a:extLst>
              <a:ext uri="{FF2B5EF4-FFF2-40B4-BE49-F238E27FC236}">
                <a16:creationId xmlns:a16="http://schemas.microsoft.com/office/drawing/2014/main" id="{60510170-6FCA-1A23-B158-ED60EF220FAF}"/>
              </a:ext>
            </a:extLst>
          </p:cNvPr>
          <p:cNvGrpSpPr/>
          <p:nvPr/>
        </p:nvGrpSpPr>
        <p:grpSpPr>
          <a:xfrm>
            <a:off x="1285693" y="487179"/>
            <a:ext cx="258920" cy="281610"/>
            <a:chOff x="-3603925" y="3305250"/>
            <a:chExt cx="69350" cy="84300"/>
          </a:xfrm>
          <a:solidFill>
            <a:srgbClr val="D91A2A"/>
          </a:solidFill>
        </p:grpSpPr>
        <p:sp>
          <p:nvSpPr>
            <p:cNvPr id="3" name="Google Shape;7569;p75">
              <a:extLst>
                <a:ext uri="{FF2B5EF4-FFF2-40B4-BE49-F238E27FC236}">
                  <a16:creationId xmlns:a16="http://schemas.microsoft.com/office/drawing/2014/main" id="{42F9684C-A5F0-770E-F49A-382080F27FBA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" name="Google Shape;7570;p75">
              <a:extLst>
                <a:ext uri="{FF2B5EF4-FFF2-40B4-BE49-F238E27FC236}">
                  <a16:creationId xmlns:a16="http://schemas.microsoft.com/office/drawing/2014/main" id="{EBD24D17-1FA9-9325-4710-71646D7DB66E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" name="Google Shape;7568;p75">
            <a:extLst>
              <a:ext uri="{FF2B5EF4-FFF2-40B4-BE49-F238E27FC236}">
                <a16:creationId xmlns:a16="http://schemas.microsoft.com/office/drawing/2014/main" id="{8ABF9D92-0341-F582-1F78-9B454AFE9043}"/>
              </a:ext>
            </a:extLst>
          </p:cNvPr>
          <p:cNvGrpSpPr/>
          <p:nvPr/>
        </p:nvGrpSpPr>
        <p:grpSpPr>
          <a:xfrm>
            <a:off x="447718" y="303556"/>
            <a:ext cx="1126964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8" name="Google Shape;7569;p75">
              <a:extLst>
                <a:ext uri="{FF2B5EF4-FFF2-40B4-BE49-F238E27FC236}">
                  <a16:creationId xmlns:a16="http://schemas.microsoft.com/office/drawing/2014/main" id="{C86B16F8-47E0-2B6E-12F1-3E7FB0B72C80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7570;p75">
              <a:extLst>
                <a:ext uri="{FF2B5EF4-FFF2-40B4-BE49-F238E27FC236}">
                  <a16:creationId xmlns:a16="http://schemas.microsoft.com/office/drawing/2014/main" id="{12E9143C-9789-199C-9A14-EB1A7AF78CBD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7571;p75">
              <a:extLst>
                <a:ext uri="{FF2B5EF4-FFF2-40B4-BE49-F238E27FC236}">
                  <a16:creationId xmlns:a16="http://schemas.microsoft.com/office/drawing/2014/main" id="{03107B4C-91C6-3336-872A-449C09076037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20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83538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5607" y="2130815"/>
            <a:ext cx="225773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344416" y="270875"/>
            <a:ext cx="1126964" cy="972607"/>
            <a:chOff x="-3768700" y="3253275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8700" y="3253275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164267" y="2561598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103194" y="3657718"/>
            <a:ext cx="368186" cy="364224"/>
            <a:chOff x="-64406125" y="3362225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09062" y="118862"/>
            <a:ext cx="7523525" cy="47263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88900"/>
            <a:endParaRPr lang="it-IT" sz="2400" b="1" dirty="0">
              <a:solidFill>
                <a:srgbClr val="C00000"/>
              </a:solidFill>
              <a:latin typeface="+mn-lt"/>
            </a:endParaRPr>
          </a:p>
          <a:p>
            <a:pPr marL="88900"/>
            <a:r>
              <a:rPr lang="it-IT" sz="2400" b="1" dirty="0">
                <a:solidFill>
                  <a:srgbClr val="C00000"/>
                </a:solidFill>
                <a:latin typeface="+mn-lt"/>
              </a:rPr>
              <a:t>ELETTRICISTA SU MACCHINA /MECCATRONICO (ID-105994)</a:t>
            </a:r>
            <a:endParaRPr lang="it-IT" sz="1800" dirty="0">
              <a:latin typeface="+mn-lt"/>
            </a:endParaRPr>
          </a:p>
          <a:p>
            <a:endParaRPr lang="it-IT" sz="1800" dirty="0">
              <a:latin typeface="+mn-lt"/>
            </a:endParaRPr>
          </a:p>
          <a:p>
            <a:r>
              <a:rPr lang="it-IT" sz="2000" b="1" dirty="0">
                <a:latin typeface="+mn-lt"/>
              </a:rPr>
              <a:t>TIPOLOGIA DI CONTRATTO: </a:t>
            </a:r>
            <a:r>
              <a:rPr lang="it-IT" sz="2400" b="1" dirty="0">
                <a:latin typeface="+mn-lt"/>
              </a:rPr>
              <a:t>DETERMINATO</a:t>
            </a:r>
          </a:p>
          <a:p>
            <a:endParaRPr lang="it-IT" sz="2000" dirty="0">
              <a:latin typeface="+mn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LACCHIARELLA (FRAZIONE VILLAMAGGIORE)</a:t>
            </a:r>
          </a:p>
          <a:p>
            <a:endParaRPr lang="it-IT" sz="1200" dirty="0">
              <a:latin typeface="+mn-lt"/>
            </a:endParaRPr>
          </a:p>
          <a:p>
            <a:r>
              <a:rPr lang="it-IT" sz="1200" dirty="0">
                <a:latin typeface="+mn-lt"/>
              </a:rPr>
              <a:t>La risorsa, si occuperà della manutenzione ordinaria e straordinaria dei macchinari e degli stabilimenti aziendali con interventi in ambito meccanico/elettrico.</a:t>
            </a:r>
            <a:endParaRPr lang="it-IT" sz="1200" b="1" dirty="0">
              <a:solidFill>
                <a:srgbClr val="C00000"/>
              </a:solidFill>
              <a:latin typeface="+mn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sz="1200" dirty="0">
                <a:latin typeface="+mn-lt"/>
              </a:rPr>
              <a:t>richiesto interesse e propensione ad apprendere il mestiere. Richiesta </a:t>
            </a:r>
            <a:br>
              <a:rPr lang="it-IT" sz="1200" dirty="0">
                <a:solidFill>
                  <a:srgbClr val="202020"/>
                </a:solidFill>
                <a:latin typeface="Times New Roman" panose="02020603050405020304" pitchFamily="18" charset="0"/>
              </a:rPr>
            </a:br>
            <a:r>
              <a:rPr lang="it-IT" sz="1200" dirty="0">
                <a:solidFill>
                  <a:srgbClr val="202020"/>
                </a:solidFill>
                <a:latin typeface="Times New Roman" panose="02020603050405020304" pitchFamily="18" charset="0"/>
              </a:rPr>
              <a:t>La risorsa, si occuperà della manutenzione ordinaria e straordinaria dei macchinari e degli stabilimenti aziendali con interventi </a:t>
            </a:r>
            <a:r>
              <a:rPr lang="it-IT" sz="1200" dirty="0">
                <a:solidFill>
                  <a:srgbClr val="202020"/>
                </a:solidFill>
                <a:latin typeface="Roboto" panose="02000000000000000000" pitchFamily="2" charset="0"/>
              </a:rPr>
              <a:t>in ambito meccanico/elettrico.</a:t>
            </a:r>
          </a:p>
          <a:p>
            <a:r>
              <a:rPr lang="it-IT" sz="1200" dirty="0">
                <a:solidFill>
                  <a:srgbClr val="202020"/>
                </a:solidFill>
                <a:latin typeface="Roboto" panose="02000000000000000000" pitchFamily="2" charset="0"/>
              </a:rPr>
              <a:t> </a:t>
            </a:r>
          </a:p>
          <a:p>
            <a:r>
              <a:rPr lang="it-IT" sz="1200" b="1" dirty="0">
                <a:solidFill>
                  <a:srgbClr val="DA1A2A"/>
                </a:solidFill>
                <a:latin typeface="Calibri" panose="020F0502020204030204" pitchFamily="34" charset="0"/>
              </a:rPr>
              <a:t>PROFILO IDEALE</a:t>
            </a:r>
            <a:r>
              <a:rPr lang="it-IT" sz="1200" dirty="0">
                <a:solidFill>
                  <a:srgbClr val="DA1A2A"/>
                </a:solidFill>
                <a:latin typeface="Calibri" panose="020F0502020204030204" pitchFamily="34" charset="0"/>
              </a:rPr>
              <a:t>:</a:t>
            </a:r>
            <a:r>
              <a:rPr lang="it-IT" sz="1200" dirty="0">
                <a:solidFill>
                  <a:srgbClr val="202020"/>
                </a:solidFill>
                <a:latin typeface="inherit"/>
              </a:rPr>
              <a:t> studi in ambito elettronico/meccatronico</a:t>
            </a:r>
            <a:endParaRPr lang="it-IT" sz="1200" dirty="0">
              <a:solidFill>
                <a:srgbClr val="202020"/>
              </a:solidFill>
              <a:latin typeface="Roboto" panose="02000000000000000000" pitchFamily="2" charset="0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Calibri" panose="020F0502020204030204" pitchFamily="34" charset="0"/>
              </a:rPr>
              <a:t>ORARIO DI LAVORO E CCNL</a:t>
            </a:r>
            <a:r>
              <a:rPr lang="it-IT" sz="1200" dirty="0">
                <a:solidFill>
                  <a:srgbClr val="DA1A2A"/>
                </a:solidFill>
                <a:latin typeface="Calibri" panose="020F0502020204030204" pitchFamily="34" charset="0"/>
              </a:rPr>
              <a:t>: </a:t>
            </a:r>
            <a:r>
              <a:rPr lang="it-IT" sz="1200" b="1" dirty="0">
                <a:solidFill>
                  <a:srgbClr val="212529"/>
                </a:solidFill>
                <a:latin typeface="Calibri" panose="020F0502020204030204" pitchFamily="34" charset="0"/>
              </a:rPr>
              <a:t> Full Time 40 ore settimanali -  DUE TURNI 06.00-14.00/14.00-22.00 CON POSSIBILITA' STRAORDINARI NEL WEEK END - CCNL LOGISTICA , TRASPORTO MERCI E SPEDIZIONI</a:t>
            </a:r>
            <a:endParaRPr lang="it-IT" sz="1200" dirty="0">
              <a:solidFill>
                <a:srgbClr val="202020"/>
              </a:solidFill>
              <a:latin typeface="Roboto" panose="02000000000000000000" pitchFamily="2" charset="0"/>
            </a:endParaRPr>
          </a:p>
          <a:p>
            <a:r>
              <a:rPr lang="it-IT" sz="1200" b="1" dirty="0">
                <a:solidFill>
                  <a:srgbClr val="DA1A2A"/>
                </a:solidFill>
                <a:latin typeface="Calibri" panose="020F0502020204030204" pitchFamily="34" charset="0"/>
              </a:rPr>
              <a:t>RETRIBUZIONE:</a:t>
            </a:r>
            <a:r>
              <a:rPr lang="it-IT" sz="1200" dirty="0">
                <a:solidFill>
                  <a:srgbClr val="202020"/>
                </a:solidFill>
                <a:latin typeface="inherit"/>
              </a:rPr>
              <a:t>  20.000/25.000 euro</a:t>
            </a:r>
            <a:endParaRPr lang="it-IT" sz="1200" dirty="0">
              <a:solidFill>
                <a:srgbClr val="202020"/>
              </a:solidFill>
              <a:latin typeface="Roboto" panose="02000000000000000000" pitchFamily="2" charset="0"/>
            </a:endParaRPr>
          </a:p>
          <a:p>
            <a:r>
              <a:rPr lang="it-IT" sz="1000" i="1" dirty="0">
                <a:solidFill>
                  <a:srgbClr val="212529"/>
                </a:solidFill>
                <a:latin typeface="Calibri" panose="020F0502020204030204" pitchFamily="34" charset="0"/>
              </a:rPr>
              <a:t>L'offerta è rivolta a tutte le persone nel rispetto Dlgs 198/2006 , 215/2003  e 216/2003", al fine di garantire pari opportunità di genere, diversità e inclusione sul posto di lavoro</a:t>
            </a:r>
            <a:endParaRPr lang="it-IT" sz="12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SEGRETERIA STUDIO DENTISTICO ASO (ID-106376)</a:t>
            </a:r>
            <a:endParaRPr lang="it-IT" sz="2400" b="1" dirty="0">
              <a:solidFill>
                <a:srgbClr val="C00000"/>
              </a:solidFill>
              <a:latin typeface="+mn-lt"/>
            </a:endParaRPr>
          </a:p>
          <a:p>
            <a:endParaRPr lang="it-IT" sz="1800" dirty="0">
              <a:latin typeface="+mn-lt"/>
            </a:endParaRPr>
          </a:p>
          <a:p>
            <a:endParaRPr lang="it-IT" sz="1800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TIPOLOGIA DI CONTRATTO: DETERMINATO SCOPO ASSUNZIONE</a:t>
            </a:r>
            <a:endParaRPr lang="it-IT" sz="2000" b="1" dirty="0">
              <a:solidFill>
                <a:srgbClr val="C00000"/>
              </a:solidFill>
              <a:latin typeface="+mn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MEDIGLIA (MI)</a:t>
            </a:r>
            <a:r>
              <a:rPr lang="it-IT" sz="1200" dirty="0">
                <a:latin typeface="+mj-lt"/>
              </a:rPr>
              <a:t> </a:t>
            </a:r>
          </a:p>
          <a:p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 si dovrà occupare del front office e supporto allo studio. Si occuperà di accoglienza e gestione pazienti.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preferibile Diploma e qualifica ASO, conoscenza gestionali prenotazioni/agenda. Richiesta conoscenza pacchetto OFFICE, capacità organizzative, comunicative e di empatia. Affidabilità e riservatezza completano il profilo.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Full time Lun - Ven 09.00-13.00 / 14.00-19.30 e solo due sabati al mese alternati 09.00-14.00- Studio dentistico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>
                <a:latin typeface="+mj-lt"/>
              </a:rPr>
              <a:t>IV LIVELLO CCNL STUDI PROFESSIONALI 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IMPIEGATA/O AMMINISTRATIVA/CONTABILITA'(ID-106442)</a:t>
            </a:r>
            <a:endParaRPr lang="it-IT" sz="1800" dirty="0">
              <a:latin typeface="+mn-lt"/>
            </a:endParaRPr>
          </a:p>
          <a:p>
            <a:endParaRPr lang="it-IT" sz="1800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TIPOLOGIA DI CONTRATTO: DETERMINATO 1 ANNO scopo assunzione </a:t>
            </a:r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SAN GIULIANO MILANESE (MILANO)</a:t>
            </a:r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 si occuperà di fatture attive e passive e dei principali aspetti fiscali ( CU , MODELLO 770, RITENUTE D'ACCONTO , F24 , DETRAZIONI FISCALI) presso studio professionale.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 </a:t>
            </a:r>
            <a:r>
              <a:rPr lang="it-IT" sz="1200" dirty="0" err="1">
                <a:latin typeface="+mj-lt"/>
              </a:rPr>
              <a:t>ll</a:t>
            </a:r>
            <a:r>
              <a:rPr lang="it-IT" sz="1200" dirty="0">
                <a:latin typeface="+mj-lt"/>
              </a:rPr>
              <a:t>/La candidato/a ricercato/a è una persona che abbia maturato esperienza pregressa nella mansione. E' necessario aver conseguito il Diploma di Ragioneria o laurea in ambiti economici/amministrativi. E' preferibile la conoscenza della lingua inglese. E' indispensabile la capacità di utilizzo di Excel, Internet e Posta Elettronica.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Full time dalle 09:00 alle 18:30 dal lunedì al venerdì con possibilità Part time.  - CCNL STUDI PROFESSIONALI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 err="1">
                <a:latin typeface="+mj-lt"/>
              </a:rPr>
              <a:t>Ral</a:t>
            </a:r>
            <a:r>
              <a:rPr lang="it-IT" sz="1200" dirty="0">
                <a:latin typeface="+mj-lt"/>
              </a:rPr>
              <a:t> 22.000/25.000 euro lordi da riproporzionare in base alla percentuale part time. 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IMPIEGATO/A CONTABILE (ID- 106525)</a:t>
            </a:r>
          </a:p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endParaRPr lang="it-IT" sz="1800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TIPOLOGIA DI CONTRATTO: DETERMINATO 5 mesi (SCOPO ASSUNZIONE)</a:t>
            </a:r>
            <a:endParaRPr lang="it-IT" b="1" dirty="0">
              <a:solidFill>
                <a:srgbClr val="C00000"/>
              </a:solidFill>
              <a:latin typeface="+mj-lt"/>
            </a:endParaRP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SAN GIULIANO MILANESE (MILANO)</a:t>
            </a:r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risorsa, si dovrà occupare di: Gestione contabilità, clienti/fornitori, P/N - banche ,scadenzari mensili, liquidazione iva mensile , LIPE, CU, emissione fattura clienti ,DDT , gestione magazzino.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 diploma di Ragioneria o equivalente; esperienza almeno biennale in ambiti similari ; conoscenza fatturazione elettronica; conoscenza Office e lingua INGLESE. Indispensabile essere Automuniti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Full time 40 ore settimanali -Dalle 08.30/12.30 - 13.30/17.30 - CCNL METALMECCANICO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 err="1">
                <a:latin typeface="+mj-lt"/>
              </a:rPr>
              <a:t>Ral</a:t>
            </a:r>
            <a:r>
              <a:rPr lang="it-IT" sz="1200" dirty="0">
                <a:latin typeface="+mj-lt"/>
              </a:rPr>
              <a:t> circa € 33.000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8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: esquinas redondeadas 3">
            <a:extLst>
              <a:ext uri="{FF2B5EF4-FFF2-40B4-BE49-F238E27FC236}">
                <a16:creationId xmlns:a16="http://schemas.microsoft.com/office/drawing/2014/main" id="{1270733F-66AA-44E6-948D-A51B9B348B22}"/>
              </a:ext>
            </a:extLst>
          </p:cNvPr>
          <p:cNvSpPr/>
          <p:nvPr/>
        </p:nvSpPr>
        <p:spPr>
          <a:xfrm>
            <a:off x="1506683" y="1350990"/>
            <a:ext cx="6890581" cy="694751"/>
          </a:xfrm>
          <a:prstGeom prst="roundRect">
            <a:avLst>
              <a:gd name="adj" fmla="val 50000"/>
            </a:avLst>
          </a:prstGeom>
          <a:solidFill>
            <a:srgbClr val="81C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strella: 10 puntas 11">
            <a:extLst>
              <a:ext uri="{FF2B5EF4-FFF2-40B4-BE49-F238E27FC236}">
                <a16:creationId xmlns:a16="http://schemas.microsoft.com/office/drawing/2014/main" id="{17D2570D-4EE7-FDE4-838B-5F3054D38EA5}"/>
              </a:ext>
            </a:extLst>
          </p:cNvPr>
          <p:cNvSpPr/>
          <p:nvPr/>
        </p:nvSpPr>
        <p:spPr>
          <a:xfrm>
            <a:off x="6802964" y="-443359"/>
            <a:ext cx="2148444" cy="1922001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D91A2A">
                <a:alpha val="33000"/>
              </a:srgbClr>
            </a:glow>
            <a:softEdge rad="216138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strella: 10 puntas 11">
            <a:extLst>
              <a:ext uri="{FF2B5EF4-FFF2-40B4-BE49-F238E27FC236}">
                <a16:creationId xmlns:a16="http://schemas.microsoft.com/office/drawing/2014/main" id="{1E7ACD78-4745-3093-22CB-9AA3A74023E5}"/>
              </a:ext>
            </a:extLst>
          </p:cNvPr>
          <p:cNvSpPr/>
          <p:nvPr/>
        </p:nvSpPr>
        <p:spPr>
          <a:xfrm>
            <a:off x="7720067" y="907653"/>
            <a:ext cx="2411930" cy="2163923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573892">
              <a:srgbClr val="81CBD1">
                <a:alpha val="33000"/>
              </a:srgbClr>
            </a:glow>
            <a:softEdge rad="301653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strella: 10 puntas 11">
            <a:extLst>
              <a:ext uri="{FF2B5EF4-FFF2-40B4-BE49-F238E27FC236}">
                <a16:creationId xmlns:a16="http://schemas.microsoft.com/office/drawing/2014/main" id="{8FB0DD42-166B-A725-BDD7-37C04FF95132}"/>
              </a:ext>
            </a:extLst>
          </p:cNvPr>
          <p:cNvSpPr/>
          <p:nvPr/>
        </p:nvSpPr>
        <p:spPr>
          <a:xfrm>
            <a:off x="-935872" y="1760849"/>
            <a:ext cx="2686289" cy="2673822"/>
          </a:xfrm>
          <a:prstGeom prst="star10">
            <a:avLst>
              <a:gd name="adj" fmla="val 28754"/>
              <a:gd name="hf" fmla="val 105146"/>
            </a:avLst>
          </a:prstGeom>
          <a:gradFill flip="none" rotWithShape="1">
            <a:gsLst>
              <a:gs pos="100000">
                <a:schemeClr val="bg1"/>
              </a:gs>
              <a:gs pos="1000">
                <a:schemeClr val="bg1"/>
              </a:gs>
            </a:gsLst>
            <a:lin ang="18900000" scaled="1"/>
            <a:tileRect/>
          </a:gradFill>
          <a:ln>
            <a:noFill/>
          </a:ln>
          <a:effectLst>
            <a:glow rad="1103208">
              <a:srgbClr val="D91A2A">
                <a:alpha val="33000"/>
              </a:srgbClr>
            </a:glow>
            <a:softEdge rad="400550"/>
          </a:effectLst>
          <a:scene3d>
            <a:camera prst="orthographicFront">
              <a:rot lat="600000" lon="0" rev="0"/>
            </a:camera>
            <a:lightRig rig="glow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Google Shape;2952;p64">
            <a:extLst>
              <a:ext uri="{FF2B5EF4-FFF2-40B4-BE49-F238E27FC236}">
                <a16:creationId xmlns:a16="http://schemas.microsoft.com/office/drawing/2014/main" id="{387476D3-3709-E216-3247-B21466023F13}"/>
              </a:ext>
            </a:extLst>
          </p:cNvPr>
          <p:cNvSpPr/>
          <p:nvPr/>
        </p:nvSpPr>
        <p:spPr>
          <a:xfrm flipH="1">
            <a:off x="1241148" y="2178987"/>
            <a:ext cx="368187" cy="323277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" name="Google Shape;7568;p75">
            <a:extLst>
              <a:ext uri="{FF2B5EF4-FFF2-40B4-BE49-F238E27FC236}">
                <a16:creationId xmlns:a16="http://schemas.microsoft.com/office/drawing/2014/main" id="{E7B05571-3F2F-B66D-6F89-E576482E0C43}"/>
              </a:ext>
            </a:extLst>
          </p:cNvPr>
          <p:cNvGrpSpPr/>
          <p:nvPr/>
        </p:nvGrpSpPr>
        <p:grpSpPr>
          <a:xfrm>
            <a:off x="298278" y="181915"/>
            <a:ext cx="1126964" cy="972607"/>
            <a:chOff x="-3762629" y="3252509"/>
            <a:chExt cx="301850" cy="291150"/>
          </a:xfrm>
          <a:solidFill>
            <a:srgbClr val="D91A2A"/>
          </a:solidFill>
        </p:grpSpPr>
        <p:sp>
          <p:nvSpPr>
            <p:cNvPr id="30" name="Google Shape;7569;p75">
              <a:extLst>
                <a:ext uri="{FF2B5EF4-FFF2-40B4-BE49-F238E27FC236}">
                  <a16:creationId xmlns:a16="http://schemas.microsoft.com/office/drawing/2014/main" id="{60BAAC95-C7EF-0071-8CDB-BD31C3386435}"/>
                </a:ext>
              </a:extLst>
            </p:cNvPr>
            <p:cNvSpPr/>
            <p:nvPr/>
          </p:nvSpPr>
          <p:spPr>
            <a:xfrm>
              <a:off x="-3603925" y="335565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040" y="1"/>
                  </a:moveTo>
                  <a:cubicBezTo>
                    <a:pt x="505" y="1"/>
                    <a:pt x="1" y="473"/>
                    <a:pt x="1" y="1009"/>
                  </a:cubicBezTo>
                  <a:lnTo>
                    <a:pt x="1" y="1356"/>
                  </a:lnTo>
                  <a:lnTo>
                    <a:pt x="2773" y="1356"/>
                  </a:lnTo>
                  <a:lnTo>
                    <a:pt x="2773" y="1009"/>
                  </a:lnTo>
                  <a:cubicBezTo>
                    <a:pt x="2742" y="473"/>
                    <a:pt x="2269" y="1"/>
                    <a:pt x="17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7570;p75">
              <a:extLst>
                <a:ext uri="{FF2B5EF4-FFF2-40B4-BE49-F238E27FC236}">
                  <a16:creationId xmlns:a16="http://schemas.microsoft.com/office/drawing/2014/main" id="{C0A9F682-32EA-0834-1BF8-0E3A5F6AAADF}"/>
                </a:ext>
              </a:extLst>
            </p:cNvPr>
            <p:cNvSpPr/>
            <p:nvPr/>
          </p:nvSpPr>
          <p:spPr>
            <a:xfrm>
              <a:off x="-3586600" y="3305250"/>
              <a:ext cx="33125" cy="33100"/>
            </a:xfrm>
            <a:custGeom>
              <a:avLst/>
              <a:gdLst/>
              <a:ahLst/>
              <a:cxnLst/>
              <a:rect l="l" t="t" r="r" b="b"/>
              <a:pathLst>
                <a:path w="1325" h="1324" extrusionOk="0">
                  <a:moveTo>
                    <a:pt x="663" y="0"/>
                  </a:moveTo>
                  <a:cubicBezTo>
                    <a:pt x="253" y="0"/>
                    <a:pt x="1" y="316"/>
                    <a:pt x="1" y="662"/>
                  </a:cubicBezTo>
                  <a:cubicBezTo>
                    <a:pt x="1" y="1009"/>
                    <a:pt x="316" y="1324"/>
                    <a:pt x="663" y="1324"/>
                  </a:cubicBezTo>
                  <a:cubicBezTo>
                    <a:pt x="1041" y="1324"/>
                    <a:pt x="1324" y="1009"/>
                    <a:pt x="1324" y="662"/>
                  </a:cubicBezTo>
                  <a:cubicBezTo>
                    <a:pt x="1324" y="284"/>
                    <a:pt x="1009" y="0"/>
                    <a:pt x="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7571;p75">
              <a:extLst>
                <a:ext uri="{FF2B5EF4-FFF2-40B4-BE49-F238E27FC236}">
                  <a16:creationId xmlns:a16="http://schemas.microsoft.com/office/drawing/2014/main" id="{374F1A7B-FB59-D30D-CAF3-990AE889B663}"/>
                </a:ext>
              </a:extLst>
            </p:cNvPr>
            <p:cNvSpPr/>
            <p:nvPr/>
          </p:nvSpPr>
          <p:spPr>
            <a:xfrm>
              <a:off x="-3762629" y="3252509"/>
              <a:ext cx="301850" cy="291150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7947" y="1323"/>
                  </a:moveTo>
                  <a:cubicBezTo>
                    <a:pt x="8703" y="1323"/>
                    <a:pt x="9333" y="1953"/>
                    <a:pt x="9333" y="2710"/>
                  </a:cubicBezTo>
                  <a:cubicBezTo>
                    <a:pt x="9333" y="3025"/>
                    <a:pt x="9207" y="3340"/>
                    <a:pt x="9018" y="3560"/>
                  </a:cubicBezTo>
                  <a:cubicBezTo>
                    <a:pt x="9585" y="3844"/>
                    <a:pt x="9994" y="4442"/>
                    <a:pt x="9994" y="5104"/>
                  </a:cubicBezTo>
                  <a:lnTo>
                    <a:pt x="9994" y="5766"/>
                  </a:lnTo>
                  <a:lnTo>
                    <a:pt x="10026" y="5766"/>
                  </a:lnTo>
                  <a:cubicBezTo>
                    <a:pt x="10026" y="5955"/>
                    <a:pt x="9868" y="6112"/>
                    <a:pt x="9679" y="6112"/>
                  </a:cubicBezTo>
                  <a:lnTo>
                    <a:pt x="6245" y="6112"/>
                  </a:lnTo>
                  <a:cubicBezTo>
                    <a:pt x="6056" y="6112"/>
                    <a:pt x="5899" y="5955"/>
                    <a:pt x="5899" y="5766"/>
                  </a:cubicBezTo>
                  <a:lnTo>
                    <a:pt x="5899" y="5104"/>
                  </a:lnTo>
                  <a:cubicBezTo>
                    <a:pt x="5899" y="4442"/>
                    <a:pt x="6308" y="3844"/>
                    <a:pt x="6875" y="3560"/>
                  </a:cubicBezTo>
                  <a:cubicBezTo>
                    <a:pt x="6686" y="3340"/>
                    <a:pt x="6560" y="3056"/>
                    <a:pt x="6560" y="2710"/>
                  </a:cubicBezTo>
                  <a:cubicBezTo>
                    <a:pt x="6560" y="1953"/>
                    <a:pt x="7190" y="1323"/>
                    <a:pt x="7947" y="1323"/>
                  </a:cubicBezTo>
                  <a:close/>
                  <a:moveTo>
                    <a:pt x="7947" y="0"/>
                  </a:moveTo>
                  <a:cubicBezTo>
                    <a:pt x="5647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8" y="6711"/>
                  </a:cubicBezTo>
                  <a:lnTo>
                    <a:pt x="4134" y="7435"/>
                  </a:lnTo>
                  <a:cubicBezTo>
                    <a:pt x="3981" y="7364"/>
                    <a:pt x="3823" y="7329"/>
                    <a:pt x="3669" y="7329"/>
                  </a:cubicBezTo>
                  <a:cubicBezTo>
                    <a:pt x="3412" y="7329"/>
                    <a:pt x="3166" y="7427"/>
                    <a:pt x="2969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09" y="11645"/>
                  </a:cubicBezTo>
                  <a:cubicBezTo>
                    <a:pt x="1739" y="11645"/>
                    <a:pt x="1975" y="11555"/>
                    <a:pt x="2181" y="11342"/>
                  </a:cubicBezTo>
                  <a:lnTo>
                    <a:pt x="4449" y="9074"/>
                  </a:lnTo>
                  <a:cubicBezTo>
                    <a:pt x="4765" y="8759"/>
                    <a:pt x="4796" y="8286"/>
                    <a:pt x="4638" y="7939"/>
                  </a:cubicBezTo>
                  <a:lnTo>
                    <a:pt x="5332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4" y="6364"/>
                    <a:pt x="12074" y="4127"/>
                  </a:cubicBezTo>
                  <a:cubicBezTo>
                    <a:pt x="12074" y="1796"/>
                    <a:pt x="10215" y="0"/>
                    <a:pt x="79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" name="Google Shape;4638;p69">
            <a:extLst>
              <a:ext uri="{FF2B5EF4-FFF2-40B4-BE49-F238E27FC236}">
                <a16:creationId xmlns:a16="http://schemas.microsoft.com/office/drawing/2014/main" id="{B55C5C3F-84A3-9F20-0B27-5EDB36960276}"/>
              </a:ext>
            </a:extLst>
          </p:cNvPr>
          <p:cNvSpPr/>
          <p:nvPr/>
        </p:nvSpPr>
        <p:spPr>
          <a:xfrm>
            <a:off x="1230442" y="2968374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D91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5450;p71">
            <a:extLst>
              <a:ext uri="{FF2B5EF4-FFF2-40B4-BE49-F238E27FC236}">
                <a16:creationId xmlns:a16="http://schemas.microsoft.com/office/drawing/2014/main" id="{D08E102E-AEB1-2D8D-4C61-30A27A9491D0}"/>
              </a:ext>
            </a:extLst>
          </p:cNvPr>
          <p:cNvGrpSpPr/>
          <p:nvPr/>
        </p:nvGrpSpPr>
        <p:grpSpPr>
          <a:xfrm>
            <a:off x="1230442" y="3554899"/>
            <a:ext cx="368186" cy="364225"/>
            <a:chOff x="-64406125" y="3362222"/>
            <a:chExt cx="318225" cy="314800"/>
          </a:xfrm>
          <a:solidFill>
            <a:srgbClr val="D91A2A"/>
          </a:solidFill>
        </p:grpSpPr>
        <p:sp>
          <p:nvSpPr>
            <p:cNvPr id="47" name="Google Shape;5451;p71">
              <a:extLst>
                <a:ext uri="{FF2B5EF4-FFF2-40B4-BE49-F238E27FC236}">
                  <a16:creationId xmlns:a16="http://schemas.microsoft.com/office/drawing/2014/main" id="{E949019F-C147-4348-64A7-973E1E2131DE}"/>
                </a:ext>
              </a:extLst>
            </p:cNvPr>
            <p:cNvSpPr/>
            <p:nvPr/>
          </p:nvSpPr>
          <p:spPr>
            <a:xfrm>
              <a:off x="-64332100" y="3362222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5452;p71">
              <a:extLst>
                <a:ext uri="{FF2B5EF4-FFF2-40B4-BE49-F238E27FC236}">
                  <a16:creationId xmlns:a16="http://schemas.microsoft.com/office/drawing/2014/main" id="{0B86432F-B552-B456-A368-15B4634B2332}"/>
                </a:ext>
              </a:extLst>
            </p:cNvPr>
            <p:cNvSpPr/>
            <p:nvPr/>
          </p:nvSpPr>
          <p:spPr>
            <a:xfrm>
              <a:off x="-64406125" y="3559047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245;p6">
            <a:extLst>
              <a:ext uri="{FF2B5EF4-FFF2-40B4-BE49-F238E27FC236}">
                <a16:creationId xmlns:a16="http://schemas.microsoft.com/office/drawing/2014/main" id="{1BF0E7BC-D716-4B5D-83DA-17A0FB971196}"/>
              </a:ext>
            </a:extLst>
          </p:cNvPr>
          <p:cNvSpPr/>
          <p:nvPr/>
        </p:nvSpPr>
        <p:spPr>
          <a:xfrm rot="5400000">
            <a:off x="3669090" y="1169477"/>
            <a:ext cx="136497" cy="7487920"/>
          </a:xfrm>
          <a:prstGeom prst="rect">
            <a:avLst/>
          </a:prstGeom>
          <a:solidFill>
            <a:srgbClr val="D91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Anello 10">
            <a:extLst>
              <a:ext uri="{FF2B5EF4-FFF2-40B4-BE49-F238E27FC236}">
                <a16:creationId xmlns:a16="http://schemas.microsoft.com/office/drawing/2014/main" id="{B065206F-F6B0-4960-96A4-82CE4836C540}"/>
              </a:ext>
            </a:extLst>
          </p:cNvPr>
          <p:cNvSpPr/>
          <p:nvPr/>
        </p:nvSpPr>
        <p:spPr>
          <a:xfrm>
            <a:off x="7425071" y="4550303"/>
            <a:ext cx="594543" cy="594799"/>
          </a:xfrm>
          <a:prstGeom prst="donut">
            <a:avLst/>
          </a:prstGeom>
          <a:solidFill>
            <a:srgbClr val="D91A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Casella di testo 2">
            <a:extLst>
              <a:ext uri="{FF2B5EF4-FFF2-40B4-BE49-F238E27FC236}">
                <a16:creationId xmlns:a16="http://schemas.microsoft.com/office/drawing/2014/main" id="{9BFAA39F-E795-4F46-8556-F0918220A217}"/>
              </a:ext>
            </a:extLst>
          </p:cNvPr>
          <p:cNvSpPr txBox="1"/>
          <p:nvPr/>
        </p:nvSpPr>
        <p:spPr>
          <a:xfrm>
            <a:off x="1554728" y="118668"/>
            <a:ext cx="7396680" cy="47265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r>
              <a:rPr lang="it-IT" sz="2400" b="1" dirty="0">
                <a:solidFill>
                  <a:srgbClr val="C00000"/>
                </a:solidFill>
                <a:latin typeface="+mj-lt"/>
              </a:rPr>
              <a:t> IMPIEGATO/A CONTABILE (ID- 107427)</a:t>
            </a:r>
          </a:p>
          <a:p>
            <a:endParaRPr lang="it-IT" sz="2400" b="1" dirty="0">
              <a:solidFill>
                <a:srgbClr val="C00000"/>
              </a:solidFill>
              <a:latin typeface="+mj-lt"/>
            </a:endParaRPr>
          </a:p>
          <a:p>
            <a:endParaRPr lang="it-IT" sz="1800" dirty="0">
              <a:latin typeface="+mn-lt"/>
            </a:endParaRPr>
          </a:p>
          <a:p>
            <a:r>
              <a:rPr lang="it-IT" sz="1800" b="1" dirty="0">
                <a:latin typeface="+mn-lt"/>
              </a:rPr>
              <a:t>TIPOLOGIA DI CONTRATTO: INDETERMINATO</a:t>
            </a:r>
          </a:p>
          <a:p>
            <a:endParaRPr lang="it-IT" b="1" dirty="0">
              <a:solidFill>
                <a:srgbClr val="C00000"/>
              </a:solidFill>
              <a:latin typeface="+mj-lt"/>
            </a:endParaRP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SEDE DI LAVORO</a:t>
            </a:r>
            <a:r>
              <a:rPr lang="it-IT" dirty="0">
                <a:latin typeface="+mj-lt"/>
              </a:rPr>
              <a:t>: </a:t>
            </a:r>
            <a:r>
              <a:rPr lang="it-IT" sz="1200" b="1" dirty="0">
                <a:latin typeface="+mj-lt"/>
                <a:cs typeface="Arial" panose="020B0604020202020204" pitchFamily="34" charset="0"/>
              </a:rPr>
              <a:t>SAN DONATO MILANESE(MILANO)</a:t>
            </a:r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endParaRPr lang="it-IT" sz="1200" dirty="0">
              <a:latin typeface="+mj-lt"/>
            </a:endParaRPr>
          </a:p>
          <a:p>
            <a:r>
              <a:rPr lang="it-IT" sz="1200" dirty="0">
                <a:latin typeface="+mj-lt"/>
              </a:rPr>
              <a:t>La risorsa, si dovrà occupare di: registrazione fatture clienti/fornitori- prima nota - banche ,scadenzari mensili- predisporre contabilità semplificate e ordinarie fino al bilancio - Dichiarazioni fiscali e IVA , gestione modelli F24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PROFILO IDEALE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 </a:t>
            </a:r>
            <a:r>
              <a:rPr lang="it-IT" dirty="0"/>
              <a:t> </a:t>
            </a:r>
            <a:r>
              <a:rPr lang="it-IT" sz="1200" dirty="0">
                <a:latin typeface="+mj-lt"/>
              </a:rPr>
              <a:t> diploma di Ragioneria o equivalente; esperienza almeno biennale in ambiti similari ; conoscenza fatturazione elettronica; conoscenza Office e lingua INGLESE.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ORARIO DI LAVORO E CCNL</a:t>
            </a:r>
            <a:r>
              <a:rPr lang="it-IT" dirty="0">
                <a:solidFill>
                  <a:srgbClr val="C00000"/>
                </a:solidFill>
                <a:latin typeface="+mj-lt"/>
              </a:rPr>
              <a:t>:</a:t>
            </a:r>
            <a:r>
              <a:rPr lang="it-IT" sz="1200" dirty="0">
                <a:solidFill>
                  <a:srgbClr val="C00000"/>
                </a:solidFill>
                <a:latin typeface="+mj-lt"/>
              </a:rPr>
              <a:t> </a:t>
            </a:r>
            <a:r>
              <a:rPr lang="it-IT" sz="1200" b="1" dirty="0">
                <a:latin typeface="+mj-lt"/>
              </a:rPr>
              <a:t>Full time o Part time 6 ore -Dalle 09.00/13.00 - 14.00/18.00 - CCNL CENTRI ELABORAZIONE DATI </a:t>
            </a:r>
          </a:p>
          <a:p>
            <a:r>
              <a:rPr lang="it-IT" b="1" dirty="0">
                <a:solidFill>
                  <a:srgbClr val="C00000"/>
                </a:solidFill>
                <a:latin typeface="+mj-lt"/>
              </a:rPr>
              <a:t>RETRIBUZIONE:</a:t>
            </a:r>
            <a:r>
              <a:rPr lang="it-IT" b="1" dirty="0">
                <a:latin typeface="+mj-lt"/>
              </a:rPr>
              <a:t> </a:t>
            </a:r>
            <a:r>
              <a:rPr lang="it-IT" sz="1200" dirty="0" err="1">
                <a:latin typeface="+mj-lt"/>
              </a:rPr>
              <a:t>Ral</a:t>
            </a:r>
            <a:r>
              <a:rPr lang="it-IT" sz="1200" dirty="0">
                <a:latin typeface="+mj-lt"/>
              </a:rPr>
              <a:t> circa € 24.000</a:t>
            </a:r>
          </a:p>
          <a:p>
            <a:endParaRPr lang="it-IT" sz="1200" dirty="0">
              <a:latin typeface="+mj-lt"/>
            </a:endParaRPr>
          </a:p>
          <a:p>
            <a:r>
              <a:rPr lang="it-IT" sz="1000" i="1" dirty="0"/>
              <a:t>L'offerta è rivolta a tutte le persone nel rispetto delle pari opportunità di genere, diversità e inclusione (ai sensi Dlgs 198/2006, 215/2003 e 216/2003).</a:t>
            </a:r>
            <a:br>
              <a:rPr lang="it-IT" sz="3600" dirty="0"/>
            </a:br>
            <a:endParaRPr lang="it-IT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it-IT" sz="1200" dirty="0">
                <a:latin typeface="+mj-lt"/>
              </a:rPr>
            </a:br>
            <a:endParaRPr lang="it-IT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5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ec5fe6d-d41c-42e4-8f36-30eda4e26bf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2BA0E1A5747F4FA51742148C570BCB" ma:contentTypeVersion="17" ma:contentTypeDescription="Creare un nuovo documento." ma:contentTypeScope="" ma:versionID="16e2d4d5cdb71bf7e3ee86e870a23004">
  <xsd:schema xmlns:xsd="http://www.w3.org/2001/XMLSchema" xmlns:xs="http://www.w3.org/2001/XMLSchema" xmlns:p="http://schemas.microsoft.com/office/2006/metadata/properties" xmlns:ns3="5fea6562-94c7-41e2-95b5-d7d4218a5f5d" xmlns:ns4="cec5fe6d-d41c-42e4-8f36-30eda4e26bf1" targetNamespace="http://schemas.microsoft.com/office/2006/metadata/properties" ma:root="true" ma:fieldsID="487a3b156dd846d86ef56f135381771d" ns3:_="" ns4:_="">
    <xsd:import namespace="5fea6562-94c7-41e2-95b5-d7d4218a5f5d"/>
    <xsd:import namespace="cec5fe6d-d41c-42e4-8f36-30eda4e26b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ea6562-94c7-41e2-95b5-d7d4218a5f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5fe6d-d41c-42e4-8f36-30eda4e26b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3A27A4E-B5A5-4A09-8DE0-9E15FC449E4A}">
  <ds:schemaRefs>
    <ds:schemaRef ds:uri="http://schemas.microsoft.com/office/infopath/2007/PartnerControls"/>
    <ds:schemaRef ds:uri="5fea6562-94c7-41e2-95b5-d7d4218a5f5d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cec5fe6d-d41c-42e4-8f36-30eda4e26bf1"/>
  </ds:schemaRefs>
</ds:datastoreItem>
</file>

<file path=customXml/itemProps2.xml><?xml version="1.0" encoding="utf-8"?>
<ds:datastoreItem xmlns:ds="http://schemas.openxmlformats.org/officeDocument/2006/customXml" ds:itemID="{DAD32410-7A82-4C06-A4B0-29AEF74B4873}">
  <ds:schemaRefs>
    <ds:schemaRef ds:uri="5fea6562-94c7-41e2-95b5-d7d4218a5f5d"/>
    <ds:schemaRef ds:uri="cec5fe6d-d41c-42e4-8f36-30eda4e26b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E3DD869-9398-4DAF-810C-6ACE6DE2EC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2644</Words>
  <Application>Microsoft Office PowerPoint</Application>
  <PresentationFormat>Presentazione su schermo (16:9)</PresentationFormat>
  <Paragraphs>304</Paragraphs>
  <Slides>19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9" baseType="lpstr">
      <vt:lpstr>Calibri</vt:lpstr>
      <vt:lpstr>Roboto</vt:lpstr>
      <vt:lpstr>Bebas Neue Regular</vt:lpstr>
      <vt:lpstr>Fira Sans Black</vt:lpstr>
      <vt:lpstr>Times New Roman</vt:lpstr>
      <vt:lpstr>inherit</vt:lpstr>
      <vt:lpstr>Chivo</vt:lpstr>
      <vt:lpstr>Arial</vt:lpstr>
      <vt:lpstr>DM Serif Display</vt:lpstr>
      <vt:lpstr>Tema di Office</vt:lpstr>
      <vt:lpstr>ANIMATED INTRO FOR SOCIAL MEDIA PLATFORMS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ANIMATED INTRO FOR SOCIAL MEDIA PLATFORMS</dc:title>
  <dc:creator>Utente</dc:creator>
  <cp:lastModifiedBy>Sara Panarelli</cp:lastModifiedBy>
  <cp:revision>765</cp:revision>
  <cp:lastPrinted>2026-06-15T11:58:25Z</cp:lastPrinted>
  <dcterms:created xsi:type="dcterms:W3CDTF">2021-10-12T08:06:43Z</dcterms:created>
  <dcterms:modified xsi:type="dcterms:W3CDTF">2026-07-04T22:44:20Z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0x010100582BA0E1A5747F4FA51742148C570BCB</vt:lpwstr>
  </property>
</Properties>
</file>