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4"/>
  </p:sldMasterIdLst>
  <p:notesMasterIdLst>
    <p:notesMasterId r:id="rId34"/>
  </p:notesMasterIdLst>
  <p:sldIdLst>
    <p:sldId id="256" r:id="rId5"/>
    <p:sldId id="303" r:id="rId6"/>
    <p:sldId id="449" r:id="rId7"/>
    <p:sldId id="453" r:id="rId8"/>
    <p:sldId id="452" r:id="rId9"/>
    <p:sldId id="451" r:id="rId10"/>
    <p:sldId id="450" r:id="rId11"/>
    <p:sldId id="448" r:id="rId12"/>
    <p:sldId id="447" r:id="rId13"/>
    <p:sldId id="446" r:id="rId14"/>
    <p:sldId id="445" r:id="rId15"/>
    <p:sldId id="444" r:id="rId16"/>
    <p:sldId id="443" r:id="rId17"/>
    <p:sldId id="442" r:id="rId18"/>
    <p:sldId id="441" r:id="rId19"/>
    <p:sldId id="440" r:id="rId20"/>
    <p:sldId id="438" r:id="rId21"/>
    <p:sldId id="437" r:id="rId22"/>
    <p:sldId id="435" r:id="rId23"/>
    <p:sldId id="434" r:id="rId24"/>
    <p:sldId id="433" r:id="rId25"/>
    <p:sldId id="432" r:id="rId26"/>
    <p:sldId id="431" r:id="rId27"/>
    <p:sldId id="430" r:id="rId28"/>
    <p:sldId id="429" r:id="rId29"/>
    <p:sldId id="427" r:id="rId30"/>
    <p:sldId id="426" r:id="rId31"/>
    <p:sldId id="423" r:id="rId32"/>
    <p:sldId id="397" r:id="rId33"/>
  </p:sldIdLst>
  <p:sldSz cx="9144000" cy="5143500" type="screen16x9"/>
  <p:notesSz cx="6797675" cy="9926638"/>
  <p:embeddedFontLst>
    <p:embeddedFont>
      <p:font typeface="Bebas Neue Regular" panose="020B0604020202020204" charset="0"/>
      <p:regular r:id="rId35"/>
    </p:embeddedFont>
    <p:embeddedFont>
      <p:font typeface="DM Serif Display" pitchFamily="2" charset="0"/>
      <p:regular r:id="rId36"/>
      <p:italic r:id="rId37"/>
    </p:embeddedFont>
    <p:embeddedFont>
      <p:font typeface="Fira Sans Black" panose="020B0A03050000020004" pitchFamily="34" charset="0"/>
      <p:bold r:id="rId38"/>
      <p:italic r:id="rId39"/>
      <p:boldItalic r:id="rId40"/>
    </p:embeddedFont>
    <p:embeddedFont>
      <p:font typeface="Roboto" panose="02000000000000000000" pitchFamily="2" charset="0"/>
      <p:regular r:id="rId41"/>
      <p:bold r:id="rId42"/>
      <p:italic r:id="rId43"/>
      <p:boldItalic r:id="rId4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43">
          <p15:clr>
            <a:srgbClr val="A4A3A4"/>
          </p15:clr>
        </p15:guide>
        <p15:guide id="2" orient="horz" pos="2799">
          <p15:clr>
            <a:srgbClr val="A4A3A4"/>
          </p15:clr>
        </p15:guide>
        <p15:guide id="3" pos="1315" userDrawn="1">
          <p15:clr>
            <a:srgbClr val="547EBF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72" roundtripDataSignature="AMtx7mjuLEV5YkJYNGG8J4J2A5gUncHFs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a Moncada" initials="MM" lastIdx="0" clrIdx="0">
    <p:extLst>
      <p:ext uri="{19B8F6BF-5375-455C-9EA6-DF929625EA0E}">
        <p15:presenceInfo xmlns:p15="http://schemas.microsoft.com/office/powerpoint/2012/main" userId="S-1-5-21-175211449-3986290111-3426241964-419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1A2A"/>
    <a:srgbClr val="81CB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7603406-FA06-4DD6-A561-E7EF3DCCCF18}">
  <a:tblStyle styleId="{17603406-FA06-4DD6-A561-E7EF3DCCCF18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9752DA06-C1A1-43C4-87DD-790B3C3F5AC0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 snapToGrid="0">
      <p:cViewPr varScale="1">
        <p:scale>
          <a:sx n="78" d="100"/>
          <a:sy n="78" d="100"/>
        </p:scale>
        <p:origin x="67" y="67"/>
      </p:cViewPr>
      <p:guideLst>
        <p:guide orient="horz" pos="1643"/>
        <p:guide orient="horz" pos="2799"/>
        <p:guide pos="131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5.fntdata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8.fntdata"/><Relationship Id="rId76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7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2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10.fntdata"/><Relationship Id="rId73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77" Type="http://schemas.openxmlformats.org/officeDocument/2006/relationships/tableStyles" Target="tableStyles.xml"/><Relationship Id="rId8" Type="http://schemas.openxmlformats.org/officeDocument/2006/relationships/slide" Target="slides/slide4.xml"/><Relationship Id="rId72" Type="http://customschemas.google.com/relationships/presentationmetadata" Target="metadata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font" Target="fonts/font4.fntdata"/><Relationship Id="rId20" Type="http://schemas.openxmlformats.org/officeDocument/2006/relationships/slide" Target="slides/slide16.xml"/><Relationship Id="rId41" Type="http://schemas.openxmlformats.org/officeDocument/2006/relationships/font" Target="fonts/font7.fntdata"/><Relationship Id="rId75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2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522" tIns="47749" rIns="95522" bIns="47749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5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522" tIns="47749" rIns="95522" bIns="47749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22275" y="1241425"/>
            <a:ext cx="5954713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522" tIns="47749" rIns="95522" bIns="47749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2" y="9428587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522" tIns="47749" rIns="95522" bIns="47749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5" y="9428587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522" tIns="47749" rIns="95522" bIns="47749" anchor="b" anchorCtr="0">
            <a:noAutofit/>
          </a:bodyPr>
          <a:lstStyle/>
          <a:p>
            <a:pPr algn="r">
              <a:buSzPts val="1200"/>
            </a:pPr>
            <a:fld id="{00000000-1234-1234-1234-123412341234}" type="slidenum">
              <a:rPr lang="it-IT" sz="13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ts val="1200"/>
              </a:pPr>
              <a:t>‹N›</a:t>
            </a:fld>
            <a:endParaRPr lang="it-IT"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522" tIns="47749" rIns="95522" bIns="47749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185957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24225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02956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664067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897666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520704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660413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79523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96650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346929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24045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395973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931183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036929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80807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158396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868420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303766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543147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351959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671858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369934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3236205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2380161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6059660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3768928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07295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4CE1F90-08FA-D54A-3D09-FB705A1F06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86F1449-99D2-1DBE-7610-229CBFD039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50250C8-EEA9-4FC2-84B6-88E2880A9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05/10/2026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8270B4C-5808-F1A4-B785-6F490465D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9740023-D5A9-B7EA-9982-7E5035C61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060546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79ABCC0-15CF-FF95-F276-1ECDC117C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64438E5-77FB-81DB-0AFD-72453D1022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4D53CEF-DB28-E5A1-A2AF-D8AA617DA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05/10/2026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9A527F2-3EC8-CB7E-35BF-A9A3EC7A9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FDAE1E1-5236-3666-CDCB-7C9A9AAFF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9888621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1E452B1-C183-6A33-A45C-F548A684D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E2E4BCF-DE29-2FB0-503E-CB58371FF2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2DCBB71-837D-76AA-7173-136CAE5D5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05/10/2026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B78591D-EC2C-DE3B-8285-4153A2BE3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AE5C261-70DD-751A-C35C-BDC493E5C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3073804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4B3A6FC-B008-6A4F-C477-B9C1BA6DC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07A12D9-E112-F582-F8B8-0B5E7981B2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AB658E0-BA0C-20AE-C9CB-210E9271FA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BDF6126-B6D7-F9C8-2479-78C978ACE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05/10/2026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0530CFB-1B8C-766C-E677-FADE650A1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4D05C8F-B987-43C6-6485-267F4F3DA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8151225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5734401-2DD8-F830-F660-8DF56EEA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E1D7325-0BC7-423F-C09E-F0C5A2A0C8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AB77991-E839-863B-9751-7376CB4E28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27DA1C16-0519-B084-A56A-F16C0E2C37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F63BD247-13DB-4C28-D91E-245F8DD63D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8C89ADB8-2A0E-768C-9444-06011CAE7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05/10/2026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DCF6B994-71F5-0AFE-7475-A7953C5AA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8B37196A-C6F9-F6F0-4E47-BC7FA1290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889472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28795B-A544-0E85-8577-FF9C34FA9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98463DB-B4E3-8B3C-D4DB-9BAA70D77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05/10/2026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85EA101-1374-4679-9622-86B397075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B8A4215-763D-F723-F6E0-42F433B00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915087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14ACBA2B-5194-AC00-A866-AD9C33165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05/10/2026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97D81E76-5731-CA9E-C0BC-0035722EC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0F2F493-347C-6D18-4DDB-D8A9E469B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68807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A69FB0-FEF9-4A07-D606-6828750C1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1A8CE06-5123-256C-9A0E-4D3ED874E6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59DB8B2-2A5F-1338-0CAB-737E47137D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B08A3A7-8828-4FB1-0702-7AACB2D19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05/10/2026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68B820B-102B-1FB7-5EB5-6413A9632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7F1E1F9-E825-0053-24F7-103B22EF9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2846111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9065E4-3694-BFC8-AD35-1517E5E3D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0E2A1FA-A011-3965-4E3E-DFED9985DE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344ADB2-CABB-41E1-EF7C-B4718AD8A5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339E0BC-E3A2-2F9A-4A3D-E697E92B7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05/10/2026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BAC781B-BB3A-2640-8BE0-D4F16E683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B885F1F-089D-A279-3059-9A7BD1DD8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52162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05C5EF2-34EB-CB78-5F6C-01EB9F2B0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8D3F7841-817E-355C-CCC4-6001123DCF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23CE8B8-2965-3AC0-10EA-4987E1898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05/10/2026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0ADB430-F6B6-AB20-B557-9A737D0BE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BFC37C5-C9E2-D338-FC49-05E116D86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722025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B1B3428D-331B-5DC8-BA64-0DD8DA38DD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B5CC2A7-B430-75FE-7B3A-A100DB37F5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A745FBE-7CA5-5052-3BEF-F0DD9D721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05/10/2026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4FA0753-ECF5-FA92-CAA3-44816E595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835F9E8-F0B5-0B3D-E872-1C240484D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6363453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5"/>
          <p:cNvSpPr txBox="1">
            <a:spLocks noGrp="1"/>
          </p:cNvSpPr>
          <p:nvPr>
            <p:ph type="title"/>
          </p:nvPr>
        </p:nvSpPr>
        <p:spPr>
          <a:xfrm>
            <a:off x="723900" y="2131872"/>
            <a:ext cx="7696200" cy="121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0"/>
              <a:buFont typeface="DM Serif Display"/>
              <a:buNone/>
              <a:defRPr sz="6000" b="0">
                <a:latin typeface="Bebas Neue Regular"/>
                <a:ea typeface="Bebas Neue Regular"/>
                <a:cs typeface="Bebas Neue Regular"/>
                <a:sym typeface="Bebas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5"/>
          <p:cNvSpPr txBox="1">
            <a:spLocks noGrp="1"/>
          </p:cNvSpPr>
          <p:nvPr>
            <p:ph type="body" idx="1"/>
          </p:nvPr>
        </p:nvSpPr>
        <p:spPr>
          <a:xfrm>
            <a:off x="723900" y="3259749"/>
            <a:ext cx="7696200" cy="468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500"/>
              <a:buNone/>
              <a:defRPr sz="1500">
                <a:solidFill>
                  <a:srgbClr val="FFC9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350"/>
              <a:buNone/>
              <a:defRPr sz="1350">
                <a:solidFill>
                  <a:srgbClr val="FFC9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45"/>
          <p:cNvSpPr txBox="1">
            <a:spLocks noGrp="1"/>
          </p:cNvSpPr>
          <p:nvPr>
            <p:ph type="body" idx="2"/>
          </p:nvPr>
        </p:nvSpPr>
        <p:spPr>
          <a:xfrm>
            <a:off x="723900" y="1275625"/>
            <a:ext cx="7696200" cy="833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9600"/>
              <a:buNone/>
              <a:defRPr sz="8000" b="0">
                <a:solidFill>
                  <a:schemeClr val="accent2"/>
                </a:solidFill>
                <a:latin typeface="Bebas Neue Regular"/>
                <a:ea typeface="Bebas Neue Regular"/>
                <a:cs typeface="Bebas Neue Regular"/>
                <a:sym typeface="Bebas Neue"/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500"/>
              <a:buNone/>
              <a:defRPr sz="1500">
                <a:solidFill>
                  <a:srgbClr val="FFC9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350"/>
              <a:buNone/>
              <a:defRPr sz="1350">
                <a:solidFill>
                  <a:srgbClr val="FFC9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0532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B9D2EDC2-F754-11A4-B0A5-2016FFE20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2A446C2-6E62-8BC2-710E-B03C7DFD7B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354FC1C-B79D-0C24-CA8B-3061D07CDA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9D8D99-890B-D64D-B4E4-467F4E81BD01}" type="datetimeFigureOut">
              <a:rPr lang="it-IT" smtClean="0"/>
              <a:t>05/10/2026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4AF1D13-F50A-9B9A-47BB-D105F36EDA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C2651BE-4D56-19A3-3FD4-CE789E06E7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5839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folmet.it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/>
          <p:nvPr/>
        </p:nvSpPr>
        <p:spPr>
          <a:xfrm>
            <a:off x="5202051" y="4425925"/>
            <a:ext cx="3941949" cy="434384"/>
          </a:xfrm>
          <a:prstGeom prst="flowChartProcess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1554360" y="0"/>
            <a:ext cx="2011760" cy="448740"/>
          </a:xfrm>
          <a:prstGeom prst="flowChartProcess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/>
          <p:cNvSpPr/>
          <p:nvPr/>
        </p:nvSpPr>
        <p:spPr>
          <a:xfrm>
            <a:off x="3566120" y="0"/>
            <a:ext cx="2011760" cy="448740"/>
          </a:xfrm>
          <a:prstGeom prst="flowChartProcess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5577880" y="0"/>
            <a:ext cx="2011760" cy="448740"/>
          </a:xfrm>
          <a:prstGeom prst="flowChartProcess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00"/>
              <a:buNone/>
            </a:pPr>
            <a:r>
              <a:rPr lang="en" dirty="0"/>
              <a:t>ANIMATED INTRO FOR </a:t>
            </a:r>
            <a:r>
              <a:rPr lang="en" dirty="0">
                <a:solidFill>
                  <a:schemeClr val="dk2"/>
                </a:solidFill>
              </a:rPr>
              <a:t>SOCIAL MEDIA PLATFORMS</a:t>
            </a:r>
            <a:endParaRPr dirty="0">
              <a:solidFill>
                <a:schemeClr val="dk2"/>
              </a:solidFill>
            </a:endParaRPr>
          </a:p>
        </p:txBody>
      </p:sp>
      <p:sp>
        <p:nvSpPr>
          <p:cNvPr id="94" name="Google Shape;94;p1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1750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r>
              <a:rPr lang="en"/>
              <a:t>Here is where your presentation begins</a:t>
            </a:r>
            <a:endParaRPr/>
          </a:p>
        </p:txBody>
      </p:sp>
      <p:sp>
        <p:nvSpPr>
          <p:cNvPr id="95" name="Google Shape;95;p1"/>
          <p:cNvSpPr/>
          <p:nvPr/>
        </p:nvSpPr>
        <p:spPr>
          <a:xfrm>
            <a:off x="1554360" y="0"/>
            <a:ext cx="2011760" cy="5143500"/>
          </a:xfrm>
          <a:prstGeom prst="flowChartProcess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"/>
          <p:cNvSpPr/>
          <p:nvPr/>
        </p:nvSpPr>
        <p:spPr>
          <a:xfrm>
            <a:off x="3566120" y="0"/>
            <a:ext cx="2011760" cy="5143500"/>
          </a:xfrm>
          <a:prstGeom prst="flowChartProcess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"/>
          <p:cNvSpPr/>
          <p:nvPr/>
        </p:nvSpPr>
        <p:spPr>
          <a:xfrm>
            <a:off x="5577880" y="0"/>
            <a:ext cx="2011760" cy="5143500"/>
          </a:xfrm>
          <a:prstGeom prst="flowChartProcess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"/>
          <p:cNvSpPr/>
          <p:nvPr/>
        </p:nvSpPr>
        <p:spPr>
          <a:xfrm>
            <a:off x="0" y="0"/>
            <a:ext cx="4572000" cy="5143500"/>
          </a:xfrm>
          <a:prstGeom prst="flowChartProcess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"/>
          <p:cNvSpPr/>
          <p:nvPr/>
        </p:nvSpPr>
        <p:spPr>
          <a:xfrm>
            <a:off x="4572000" y="0"/>
            <a:ext cx="4572000" cy="5143500"/>
          </a:xfrm>
          <a:prstGeom prst="flowChartProcess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7993560C-ED79-1E71-94C0-1BB8C64B54EC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D91A2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" name="Immagine 3" descr="Immagine che contiene testo, Carattere, Elementi grafici, logo&#10;&#10;Descrizione generata automaticamente">
            <a:extLst>
              <a:ext uri="{FF2B5EF4-FFF2-40B4-BE49-F238E27FC236}">
                <a16:creationId xmlns:a16="http://schemas.microsoft.com/office/drawing/2014/main" id="{CBB048FA-BD71-0931-6FC4-942B257B7F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499" y="1892282"/>
            <a:ext cx="1758764" cy="1279101"/>
          </a:xfrm>
          <a:prstGeom prst="rect">
            <a:avLst/>
          </a:prstGeom>
        </p:spPr>
      </p:pic>
      <p:sp>
        <p:nvSpPr>
          <p:cNvPr id="7" name="Anello 6">
            <a:extLst>
              <a:ext uri="{FF2B5EF4-FFF2-40B4-BE49-F238E27FC236}">
                <a16:creationId xmlns:a16="http://schemas.microsoft.com/office/drawing/2014/main" id="{D7002EE6-32D4-897C-9D24-FC41E2D0FB8B}"/>
              </a:ext>
            </a:extLst>
          </p:cNvPr>
          <p:cNvSpPr/>
          <p:nvPr/>
        </p:nvSpPr>
        <p:spPr>
          <a:xfrm>
            <a:off x="2294012" y="265357"/>
            <a:ext cx="4612785" cy="4612785"/>
          </a:xfrm>
          <a:prstGeom prst="donu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81558614-DB8E-F17B-3CC4-DEB11E6D59D2}"/>
              </a:ext>
            </a:extLst>
          </p:cNvPr>
          <p:cNvSpPr/>
          <p:nvPr/>
        </p:nvSpPr>
        <p:spPr>
          <a:xfrm>
            <a:off x="0" y="2205364"/>
            <a:ext cx="2463620" cy="6149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0F5B24C0-D2B5-5E00-DE5E-803FEA6F5B91}"/>
              </a:ext>
            </a:extLst>
          </p:cNvPr>
          <p:cNvSpPr/>
          <p:nvPr/>
        </p:nvSpPr>
        <p:spPr>
          <a:xfrm>
            <a:off x="6849988" y="2218953"/>
            <a:ext cx="2294012" cy="6149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00">
        <p:fade/>
      </p:transition>
    </mc:Choice>
    <mc:Fallback xmlns="">
      <p:transition spd="slow" advClick="0" advTm="4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82;p4">
            <a:extLst>
              <a:ext uri="{FF2B5EF4-FFF2-40B4-BE49-F238E27FC236}">
                <a16:creationId xmlns:a16="http://schemas.microsoft.com/office/drawing/2014/main" id="{329E4BED-BB0F-5DD4-7EA1-E488E38FA24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30862" y="1484634"/>
            <a:ext cx="788670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FFC988"/>
                </a:solidFill>
                <a:latin typeface="Chivo"/>
                <a:ea typeface="Chivo"/>
                <a:cs typeface="Chivo"/>
                <a:sym typeface="Chivo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350"/>
              <a:buFont typeface="Arial"/>
              <a:buNone/>
              <a:defRPr sz="1350" b="0" i="0" u="none" strike="noStrike" cap="none">
                <a:solidFill>
                  <a:srgbClr val="FFC988"/>
                </a:solidFill>
                <a:latin typeface="Chivo"/>
                <a:ea typeface="Chivo"/>
                <a:cs typeface="Chivo"/>
                <a:sym typeface="Chivo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C988"/>
                </a:solidFill>
                <a:latin typeface="Chivo"/>
                <a:ea typeface="Chivo"/>
                <a:cs typeface="Chivo"/>
                <a:sym typeface="Chivo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C988"/>
                </a:solidFill>
                <a:latin typeface="Chivo"/>
                <a:ea typeface="Chivo"/>
                <a:cs typeface="Chivo"/>
                <a:sym typeface="Chivo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C988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C988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C988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C988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marL="0" indent="0" algn="l"/>
            <a:r>
              <a:rPr lang="it-IT" sz="4800" b="1" dirty="0">
                <a:solidFill>
                  <a:srgbClr val="C00000"/>
                </a:solidFill>
                <a:latin typeface="Fira Sans Black" panose="020B0503050000020004" pitchFamily="34" charset="0"/>
                <a:cs typeface="Calibri" panose="020F0502020204030204" pitchFamily="34" charset="0"/>
              </a:rPr>
              <a:t>Offerte di Lavoro</a:t>
            </a:r>
          </a:p>
        </p:txBody>
      </p:sp>
      <p:sp>
        <p:nvSpPr>
          <p:cNvPr id="6" name="Google Shape;245;p6">
            <a:extLst>
              <a:ext uri="{FF2B5EF4-FFF2-40B4-BE49-F238E27FC236}">
                <a16:creationId xmlns:a16="http://schemas.microsoft.com/office/drawing/2014/main" id="{5DF9696D-11E3-A3CE-73F5-597F50785EE6}"/>
              </a:ext>
            </a:extLst>
          </p:cNvPr>
          <p:cNvSpPr/>
          <p:nvPr/>
        </p:nvSpPr>
        <p:spPr>
          <a:xfrm rot="5400000">
            <a:off x="3664773" y="923799"/>
            <a:ext cx="158374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0933C1AB-9132-4349-86FA-D307A85DF0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49867"/>
            <a:ext cx="9144000" cy="1793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ottotitolo 2">
            <a:extLst>
              <a:ext uri="{FF2B5EF4-FFF2-40B4-BE49-F238E27FC236}">
                <a16:creationId xmlns:a16="http://schemas.microsoft.com/office/drawing/2014/main" id="{CD5CF9B7-C4EE-415B-A96B-09385B434423}"/>
              </a:ext>
            </a:extLst>
          </p:cNvPr>
          <p:cNvSpPr txBox="1">
            <a:spLocks/>
          </p:cNvSpPr>
          <p:nvPr/>
        </p:nvSpPr>
        <p:spPr>
          <a:xfrm>
            <a:off x="530862" y="2297950"/>
            <a:ext cx="6858000" cy="86512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ClrTx/>
              <a:buNone/>
            </a:pPr>
            <a:r>
              <a:rPr lang="it-IT" sz="2000" dirty="0">
                <a:latin typeface="Calibri"/>
                <a:ea typeface="Calibri"/>
                <a:cs typeface="Calibri"/>
              </a:rPr>
              <a:t>Centro Impiego di San Donato Milanese aggiornate al 05/10/2026</a:t>
            </a:r>
            <a:endParaRPr lang="it-IT" sz="2000" dirty="0">
              <a:latin typeface="Calibri" panose="020F0502020204030204" pitchFamily="34" charset="0"/>
            </a:endParaRPr>
          </a:p>
          <a:p>
            <a:pPr marL="0" indent="0" fontAlgn="base">
              <a:buClrTx/>
              <a:buNone/>
            </a:pPr>
            <a:r>
              <a:rPr lang="it-IT" sz="2000" dirty="0">
                <a:solidFill>
                  <a:srgbClr val="000000"/>
                </a:solidFill>
                <a:latin typeface="Calibri"/>
                <a:cs typeface="Calibri"/>
              </a:rPr>
              <a:t>Tutte le offerte su </a:t>
            </a:r>
            <a:r>
              <a:rPr lang="it-IT" sz="2000" i="1" u="sng" dirty="0">
                <a:latin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afolmet.it</a:t>
            </a:r>
            <a:r>
              <a:rPr lang="it-IT" sz="2000" i="1" dirty="0">
                <a:latin typeface="Calibri"/>
                <a:cs typeface="Calibri"/>
              </a:rPr>
              <a:t> </a:t>
            </a:r>
            <a:r>
              <a:rPr lang="it-IT" sz="2000" dirty="0">
                <a:solidFill>
                  <a:srgbClr val="000000"/>
                </a:solidFill>
                <a:latin typeface="Calibri"/>
                <a:cs typeface="Calibri"/>
              </a:rPr>
              <a:t>nella sezione </a:t>
            </a:r>
            <a:r>
              <a:rPr lang="it-IT" sz="2000" i="1" dirty="0">
                <a:latin typeface="Calibri"/>
                <a:cs typeface="Calibri"/>
              </a:rPr>
              <a:t>offerte di lavoro</a:t>
            </a:r>
            <a:endParaRPr lang="it-IT" sz="2000" i="1" dirty="0">
              <a:latin typeface="Calibri"/>
              <a:ea typeface="Calibri"/>
              <a:cs typeface="Calibri"/>
            </a:endParaRP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40B30D18-4419-4A2F-894E-510E6B3095D3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5675" y="-7352"/>
            <a:ext cx="5648325" cy="113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219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179806" y="2158748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530677" y="450806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68720" y="3189915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143420" y="3736773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OPERAIO PRODUZIONE E MAGAZZINO (ID-110675)</a:t>
            </a:r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</a:t>
            </a:r>
            <a:r>
              <a:rPr lang="it-IT" b="0" i="0" dirty="0">
                <a:solidFill>
                  <a:srgbClr val="002451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it-IT" b="1" i="0" dirty="0">
                <a:solidFill>
                  <a:srgbClr val="002451"/>
                </a:solidFill>
                <a:effectLst/>
                <a:latin typeface="Roboto" panose="02000000000000000000" pitchFamily="2" charset="0"/>
              </a:rPr>
              <a:t>DETERMINATO (6 mesi prorogabili)</a:t>
            </a:r>
            <a:endParaRPr lang="it-IT" b="1" dirty="0">
              <a:latin typeface="+mn-lt"/>
            </a:endParaRP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it-IT" sz="16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CARPIANO (MILANO)</a:t>
            </a:r>
            <a:endParaRPr lang="it-IT" sz="1200" dirty="0">
              <a:latin typeface="+mn-lt"/>
            </a:endParaRPr>
          </a:p>
          <a:p>
            <a:endParaRPr lang="it-IT" sz="1200" dirty="0">
              <a:latin typeface="+mn-lt"/>
            </a:endParaRPr>
          </a:p>
          <a:p>
            <a:r>
              <a:rPr lang="it-IT" sz="1200" dirty="0">
                <a:latin typeface="+mn-lt"/>
              </a:rPr>
              <a:t>La risorsa, all’interno di un’azienda che produce e commercializza materiali isolanti e fonoassorbenti ,si occuperà di supportare la produzione e le operazioni del magazzino</a:t>
            </a:r>
          </a:p>
          <a:p>
            <a:endParaRPr lang="it-IT" sz="1200" dirty="0">
              <a:latin typeface="+mn-lt"/>
            </a:endParaRPr>
          </a:p>
          <a:p>
            <a:r>
              <a:rPr lang="it-IT" sz="1200" dirty="0">
                <a:latin typeface="+mn-lt"/>
              </a:rPr>
              <a:t> </a:t>
            </a:r>
            <a:r>
              <a:rPr lang="it-IT" sz="1200" b="1" dirty="0">
                <a:solidFill>
                  <a:srgbClr val="C00000"/>
                </a:solidFill>
                <a:latin typeface="+mn-lt"/>
              </a:rPr>
              <a:t>PROFILO IDEALE</a:t>
            </a:r>
            <a:r>
              <a:rPr lang="it-IT" sz="1200" dirty="0">
                <a:latin typeface="+mn-lt"/>
              </a:rPr>
              <a:t>: Richiesta precisione, affidabilità, buona manualità e velocità; Preferibile possesso Diploma- Patente B ,automuniti. Patentino muletto </a:t>
            </a:r>
          </a:p>
          <a:p>
            <a:endParaRPr lang="it-IT" sz="1200" b="1" dirty="0">
              <a:solidFill>
                <a:srgbClr val="C00000"/>
              </a:solidFill>
              <a:latin typeface="+mn-lt"/>
            </a:endParaRPr>
          </a:p>
          <a:p>
            <a:r>
              <a:rPr lang="it-IT" sz="1200" b="1" dirty="0">
                <a:solidFill>
                  <a:srgbClr val="C00000"/>
                </a:solidFill>
                <a:latin typeface="+mn-lt"/>
              </a:rPr>
              <a:t>ORARIO DI LAVORO E CCNL</a:t>
            </a:r>
            <a:r>
              <a:rPr lang="it-IT" sz="1200" dirty="0">
                <a:latin typeface="+mn-lt"/>
              </a:rPr>
              <a:t>: Full Time 40 ore settimanali (8.30-12.30/13.30-17.30) – CCNL Commercio</a:t>
            </a:r>
          </a:p>
          <a:p>
            <a:r>
              <a:rPr lang="it-IT" sz="1200" b="1" dirty="0">
                <a:solidFill>
                  <a:srgbClr val="C00000"/>
                </a:solidFill>
                <a:latin typeface="+mn-lt"/>
              </a:rPr>
              <a:t>RETRIBUZIONE:  </a:t>
            </a:r>
            <a:r>
              <a:rPr lang="it-IT" sz="1200" dirty="0">
                <a:latin typeface="+mn-lt"/>
              </a:rPr>
              <a:t>liv.5 del CCNL di riferimento + buoni pasto 7 euro al giorno e welfare aziendale</a:t>
            </a:r>
          </a:p>
          <a:p>
            <a:endParaRPr lang="it-IT" sz="1000" i="1" dirty="0">
              <a:solidFill>
                <a:srgbClr val="212529"/>
              </a:solidFill>
              <a:latin typeface="Calibri" panose="020F0502020204030204" pitchFamily="34" charset="0"/>
            </a:endParaRPr>
          </a:p>
          <a:p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2356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179806" y="2158748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530677" y="450806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68720" y="3189915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143420" y="3736773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TIROCINIO MAGAZZINIERE (ID-110660)</a:t>
            </a:r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</a:t>
            </a:r>
            <a:r>
              <a:rPr lang="it-IT" b="0" i="0" dirty="0">
                <a:solidFill>
                  <a:srgbClr val="002451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it-IT" b="1" i="0" dirty="0">
                <a:solidFill>
                  <a:srgbClr val="002451"/>
                </a:solidFill>
                <a:effectLst/>
                <a:latin typeface="Roboto" panose="02000000000000000000" pitchFamily="2" charset="0"/>
              </a:rPr>
              <a:t>TIROCINIO</a:t>
            </a:r>
            <a:endParaRPr lang="it-IT" b="1" dirty="0">
              <a:latin typeface="+mn-lt"/>
            </a:endParaRP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it-IT" sz="16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CARPIANO (MILANO)</a:t>
            </a:r>
            <a:endParaRPr lang="it-IT" sz="1200" dirty="0">
              <a:latin typeface="+mn-lt"/>
            </a:endParaRPr>
          </a:p>
          <a:p>
            <a:r>
              <a:rPr lang="it-IT" sz="1200" dirty="0">
                <a:latin typeface="+mn-lt"/>
              </a:rPr>
              <a:t>La risorsa, all’interno di un’azienda che produce e commercializza materiali isolanti e fonoassorbenti ,si occuperà di carico e scarico merce , gestione del magazzino  ed aiuto alla produzione..</a:t>
            </a:r>
          </a:p>
          <a:p>
            <a:r>
              <a:rPr lang="it-IT" sz="1200" b="1" dirty="0">
                <a:solidFill>
                  <a:srgbClr val="FF0000"/>
                </a:solidFill>
                <a:latin typeface="+mn-lt"/>
              </a:rPr>
              <a:t> </a:t>
            </a:r>
          </a:p>
          <a:p>
            <a:r>
              <a:rPr lang="it-IT" sz="1200" b="1" dirty="0">
                <a:solidFill>
                  <a:srgbClr val="C00000"/>
                </a:solidFill>
                <a:latin typeface="+mn-lt"/>
              </a:rPr>
              <a:t>PROFILO IDEALE</a:t>
            </a:r>
            <a:r>
              <a:rPr lang="it-IT" sz="1200" dirty="0">
                <a:latin typeface="+mn-lt"/>
              </a:rPr>
              <a:t>: precisione, affidabilità, buona manualità e velocità; rispetto dei target orari nell’esecuzione dei compiti assegnati; Preferibile Diploma</a:t>
            </a:r>
          </a:p>
          <a:p>
            <a:endParaRPr lang="it-IT" sz="1200" b="1" dirty="0">
              <a:solidFill>
                <a:srgbClr val="C00000"/>
              </a:solidFill>
              <a:latin typeface="+mn-lt"/>
            </a:endParaRPr>
          </a:p>
          <a:p>
            <a:r>
              <a:rPr lang="it-IT" sz="1200" b="1" dirty="0">
                <a:solidFill>
                  <a:srgbClr val="C00000"/>
                </a:solidFill>
                <a:latin typeface="+mn-lt"/>
              </a:rPr>
              <a:t>ORARIO DI LAVORO E CCNL</a:t>
            </a:r>
            <a:r>
              <a:rPr lang="it-IT" sz="1200" dirty="0">
                <a:latin typeface="+mn-lt"/>
              </a:rPr>
              <a:t>: Full Time 40 ore settimanali (8.30-12.30/13.30-17.30) – CCNL Commercio</a:t>
            </a:r>
          </a:p>
          <a:p>
            <a:r>
              <a:rPr lang="it-IT" sz="1200" b="1" dirty="0">
                <a:solidFill>
                  <a:srgbClr val="C00000"/>
                </a:solidFill>
                <a:latin typeface="+mn-lt"/>
              </a:rPr>
              <a:t>RETRIBUZIONE:  </a:t>
            </a:r>
            <a:r>
              <a:rPr lang="it-IT" sz="1200" dirty="0">
                <a:latin typeface="+mn-lt"/>
              </a:rPr>
              <a:t>Indennità di tirocinio 600 € al mese netti + buoni pasto 7 euro al giorno e welfare aziendale</a:t>
            </a:r>
          </a:p>
          <a:p>
            <a:endParaRPr lang="it-IT" sz="1000" i="1" dirty="0">
              <a:solidFill>
                <a:srgbClr val="212529"/>
              </a:solidFill>
              <a:latin typeface="Calibri" panose="020F0502020204030204" pitchFamily="34" charset="0"/>
            </a:endParaRPr>
          </a:p>
          <a:p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44242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179806" y="2158748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530677" y="450806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68720" y="3189915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143420" y="3736773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APPRENDISTA MAGAZZINIERE / FATTORINO(ID-110659 )</a:t>
            </a:r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</a:t>
            </a:r>
            <a:r>
              <a:rPr lang="it-IT" b="0" i="0" dirty="0">
                <a:solidFill>
                  <a:srgbClr val="002451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it-IT" b="1" i="0" dirty="0">
                <a:solidFill>
                  <a:srgbClr val="002451"/>
                </a:solidFill>
                <a:effectLst/>
                <a:latin typeface="Roboto" panose="02000000000000000000" pitchFamily="2" charset="0"/>
              </a:rPr>
              <a:t>APPRENDISTATO</a:t>
            </a:r>
            <a:endParaRPr lang="it-IT" b="1" dirty="0">
              <a:latin typeface="+mn-lt"/>
            </a:endParaRP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it-IT" sz="16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PAULLO (MI)</a:t>
            </a:r>
          </a:p>
          <a:p>
            <a:endParaRPr lang="it-IT" sz="1200" dirty="0">
              <a:latin typeface="+mn-lt"/>
            </a:endParaRPr>
          </a:p>
          <a:p>
            <a:r>
              <a:rPr lang="it-IT" sz="1200" dirty="0">
                <a:latin typeface="+mn-lt"/>
              </a:rPr>
              <a:t>La risorsa all'interno di un Negozio di ricambi per auto si occuperà di vendita dei ricambi auto , consegna del materiale e gestione del magazzino.</a:t>
            </a:r>
          </a:p>
          <a:p>
            <a:r>
              <a:rPr lang="it-IT" sz="1200" b="1" dirty="0">
                <a:solidFill>
                  <a:srgbClr val="FF0000"/>
                </a:solidFill>
                <a:latin typeface="+mn-lt"/>
              </a:rPr>
              <a:t> </a:t>
            </a:r>
          </a:p>
          <a:p>
            <a:r>
              <a:rPr lang="it-IT" sz="1200" b="1" dirty="0">
                <a:solidFill>
                  <a:srgbClr val="C00000"/>
                </a:solidFill>
                <a:latin typeface="+mn-lt"/>
              </a:rPr>
              <a:t>PROFILO IDEALE</a:t>
            </a:r>
            <a:r>
              <a:rPr lang="it-IT" sz="1200" dirty="0">
                <a:latin typeface="+mn-lt"/>
              </a:rPr>
              <a:t>: </a:t>
            </a:r>
            <a:r>
              <a:rPr lang="it-IT" sz="1200" dirty="0" err="1">
                <a:latin typeface="+mn-lt"/>
              </a:rPr>
              <a:t>ll</a:t>
            </a:r>
            <a:r>
              <a:rPr lang="it-IT" sz="1200" dirty="0">
                <a:latin typeface="+mn-lt"/>
              </a:rPr>
              <a:t>/La candidato/a ricercato/a è una persona in possesso di patente B, automunito/a.</a:t>
            </a:r>
          </a:p>
          <a:p>
            <a:endParaRPr lang="it-IT" sz="1200" dirty="0">
              <a:latin typeface="+mn-lt"/>
            </a:endParaRPr>
          </a:p>
          <a:p>
            <a:endParaRPr lang="it-IT" sz="1200" b="1" dirty="0">
              <a:solidFill>
                <a:srgbClr val="C00000"/>
              </a:solidFill>
              <a:latin typeface="+mn-lt"/>
            </a:endParaRPr>
          </a:p>
          <a:p>
            <a:r>
              <a:rPr lang="it-IT" sz="1200" b="1" dirty="0">
                <a:solidFill>
                  <a:srgbClr val="C00000"/>
                </a:solidFill>
                <a:latin typeface="+mn-lt"/>
              </a:rPr>
              <a:t>ORARIO DI LAVORO E CCNL</a:t>
            </a:r>
            <a:r>
              <a:rPr lang="it-IT" sz="1200" dirty="0">
                <a:latin typeface="+mn-lt"/>
              </a:rPr>
              <a:t>: Full time dalle 08.30/12.00- 14.00/18.30 CCNL Commercio Ricambi Auto</a:t>
            </a:r>
          </a:p>
          <a:p>
            <a:r>
              <a:rPr lang="it-IT" sz="1200" b="1" dirty="0">
                <a:solidFill>
                  <a:srgbClr val="C00000"/>
                </a:solidFill>
                <a:latin typeface="+mn-lt"/>
              </a:rPr>
              <a:t>RETRIBUZIONE:  </a:t>
            </a:r>
            <a:r>
              <a:rPr lang="it-IT" sz="1200" dirty="0">
                <a:latin typeface="+mn-lt"/>
              </a:rPr>
              <a:t>Da 20.000 euro </a:t>
            </a:r>
          </a:p>
          <a:p>
            <a:endParaRPr lang="it-IT" sz="1000" i="1" dirty="0">
              <a:solidFill>
                <a:srgbClr val="212529"/>
              </a:solidFill>
              <a:latin typeface="Calibri" panose="020F0502020204030204" pitchFamily="34" charset="0"/>
            </a:endParaRPr>
          </a:p>
          <a:p>
            <a:endParaRPr lang="it-IT" sz="1000" i="1" dirty="0">
              <a:solidFill>
                <a:srgbClr val="212529"/>
              </a:solidFill>
              <a:latin typeface="Calibri" panose="020F0502020204030204" pitchFamily="34" charset="0"/>
            </a:endParaRPr>
          </a:p>
          <a:p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253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179806" y="2158748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530677" y="450806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68720" y="3189915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143420" y="3736773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APPRENDISTA TECNICO INFORMATICO (ID-110658 )</a:t>
            </a:r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</a:t>
            </a:r>
            <a:r>
              <a:rPr lang="it-IT" b="0" i="0" dirty="0">
                <a:solidFill>
                  <a:srgbClr val="002451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it-IT" b="1" i="0" dirty="0">
                <a:solidFill>
                  <a:srgbClr val="002451"/>
                </a:solidFill>
                <a:effectLst/>
                <a:latin typeface="Roboto" panose="02000000000000000000" pitchFamily="2" charset="0"/>
              </a:rPr>
              <a:t>APPRENDISTATO</a:t>
            </a:r>
            <a:endParaRPr lang="it-IT" b="1" dirty="0">
              <a:latin typeface="+mn-lt"/>
            </a:endParaRP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it-IT" sz="16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MELEGNANO (MILANO)</a:t>
            </a:r>
          </a:p>
          <a:p>
            <a:r>
              <a:rPr lang="it-IT" sz="1200" dirty="0">
                <a:latin typeface="+mn-lt"/>
              </a:rPr>
              <a:t>La risorsa lavorerà per una società che fornisce soluzioni per la gestione del punto cassa(Software gestionali e hardware) e si occuperà di assistenza tecnica, gestione di problematiche informatiche, configurazione di postazioni di lavoro e dispositivi aziendali, risoluzione di problematiche hardware e software e manutenzione periodica.</a:t>
            </a:r>
          </a:p>
          <a:p>
            <a:endParaRPr lang="it-IT" sz="1200" dirty="0">
              <a:latin typeface="+mn-lt"/>
            </a:endParaRPr>
          </a:p>
          <a:p>
            <a:r>
              <a:rPr lang="it-IT" sz="12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it-IT" sz="1200" b="1" dirty="0">
                <a:solidFill>
                  <a:srgbClr val="C00000"/>
                </a:solidFill>
                <a:latin typeface="+mn-lt"/>
              </a:rPr>
              <a:t>PROFILO IDEALE</a:t>
            </a:r>
            <a:r>
              <a:rPr lang="it-IT" sz="1200" dirty="0">
                <a:latin typeface="+mn-lt"/>
              </a:rPr>
              <a:t>: Preferibile esperienza pregressa, Diploma nel settore informatico o ambiti simili. Indispensabile competenza informatica di base e dei fondamenti di reti aziendali , strumenti di lavoro come Suite office e Windows e conoscenza Inglese. Richiesta patente B. Automuniti </a:t>
            </a:r>
          </a:p>
          <a:p>
            <a:endParaRPr lang="it-IT" sz="1200" dirty="0">
              <a:latin typeface="+mn-lt"/>
            </a:endParaRPr>
          </a:p>
          <a:p>
            <a:r>
              <a:rPr lang="it-IT" sz="1200" b="1" dirty="0">
                <a:solidFill>
                  <a:srgbClr val="C00000"/>
                </a:solidFill>
                <a:latin typeface="+mn-lt"/>
              </a:rPr>
              <a:t>ORARIO DI LAVORO E CCNL</a:t>
            </a:r>
            <a:r>
              <a:rPr lang="it-IT" sz="1200" dirty="0">
                <a:latin typeface="+mn-lt"/>
              </a:rPr>
              <a:t>: Full time  9.00-18.00  - CCNL Metalmeccanico / Commercio</a:t>
            </a:r>
          </a:p>
          <a:p>
            <a:r>
              <a:rPr lang="it-IT" sz="1200" b="1" dirty="0">
                <a:solidFill>
                  <a:srgbClr val="C00000"/>
                </a:solidFill>
                <a:latin typeface="+mn-lt"/>
              </a:rPr>
              <a:t>RETRIBUZIONE:  </a:t>
            </a:r>
            <a:r>
              <a:rPr lang="it-IT" sz="1200" dirty="0">
                <a:latin typeface="+mn-lt"/>
              </a:rPr>
              <a:t>Da 25.000 a 33.000 euro a seconda del livello di esperienza ed inquadramento</a:t>
            </a:r>
            <a:endParaRPr lang="it-IT" sz="1000" i="1" dirty="0">
              <a:solidFill>
                <a:srgbClr val="212529"/>
              </a:solidFill>
              <a:latin typeface="Calibri" panose="020F0502020204030204" pitchFamily="34" charset="0"/>
            </a:endParaRPr>
          </a:p>
          <a:p>
            <a:endParaRPr lang="it-IT" sz="1000" i="1" dirty="0">
              <a:solidFill>
                <a:srgbClr val="212529"/>
              </a:solidFill>
              <a:latin typeface="Calibri" panose="020F0502020204030204" pitchFamily="34" charset="0"/>
            </a:endParaRPr>
          </a:p>
          <a:p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5928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179806" y="2158748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530677" y="450806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68720" y="3189915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143420" y="3736773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AIUTO TECNICO INSTALLATORE /MANUTENTORE DEPURATORI ACQUA (ID-110257)</a:t>
            </a:r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T. INDETERMINATO</a:t>
            </a: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it-IT" sz="16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DETERMINATO 6 mesi con proroga, finalizzato a indeterminato</a:t>
            </a:r>
          </a:p>
          <a:p>
            <a:endParaRPr lang="it-IT" sz="1600" b="1" dirty="0">
              <a:latin typeface="Roboto" panose="02000000000000000000" pitchFamily="2" charset="0"/>
            </a:endParaRPr>
          </a:p>
          <a:p>
            <a:r>
              <a:rPr lang="it-IT" sz="1200" dirty="0">
                <a:latin typeface="+mn-lt"/>
              </a:rPr>
              <a:t>La risorsa, all’interno di un’azienda specializzata in installazione e manutenzione di impianti idraulico-sanitari, riscaldamento ,apparecchi addolcitori e per la depurazione dell'acqua, verrà affiancata a un tecnico senior e si occuperà di Manutenzione ordinaria e straordinaria su depuratori acqua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PROFILO IDEALE: </a:t>
            </a:r>
            <a:r>
              <a:rPr lang="it-IT" sz="1200" dirty="0">
                <a:latin typeface="+mn-lt"/>
              </a:rPr>
              <a:t>diploma o qualifica tecnica, utili ma non indispensabili; affidabilità e voglia di crescere e di imparare; buona manualità</a:t>
            </a:r>
          </a:p>
          <a:p>
            <a:endParaRPr lang="it-IT" sz="1200" dirty="0"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ORARIO DI LAVORO E CCNL: </a:t>
            </a:r>
            <a:r>
              <a:rPr lang="it-IT" sz="1200" b="1" dirty="0">
                <a:latin typeface="+mn-lt"/>
              </a:rPr>
              <a:t> Full Time - Orario dalle 08.00 alle 17.00- CCNL Artigiano Metalmeccanica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RETRIBUZIONE: </a:t>
            </a:r>
            <a:r>
              <a:rPr lang="it-IT" sz="1200" b="1" dirty="0">
                <a:latin typeface="+mn-lt"/>
              </a:rPr>
              <a:t> Euro 1400 -1700 netti al mese in base all'esperienza</a:t>
            </a:r>
          </a:p>
          <a:p>
            <a:endParaRPr lang="it-IT" sz="1000" i="1" dirty="0">
              <a:solidFill>
                <a:srgbClr val="212529"/>
              </a:solidFill>
              <a:latin typeface="Calibri" panose="020F0502020204030204" pitchFamily="34" charset="0"/>
            </a:endParaRPr>
          </a:p>
          <a:p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92873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179806" y="2158748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530677" y="450806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68720" y="3189915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143420" y="3736773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IDRAULICO TEMPO INDETERMINATO (ID -110048)</a:t>
            </a:r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T. INDETERMINATO</a:t>
            </a: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it-IT" sz="16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SAN GIULIANO MILANESE(MILANO)</a:t>
            </a:r>
          </a:p>
          <a:p>
            <a:endParaRPr lang="it-IT" sz="1600" b="1" dirty="0">
              <a:latin typeface="Roboto" panose="02000000000000000000" pitchFamily="2" charset="0"/>
            </a:endParaRPr>
          </a:p>
          <a:p>
            <a:r>
              <a:rPr lang="it-IT" sz="1200" dirty="0">
                <a:latin typeface="+mn-lt"/>
              </a:rPr>
              <a:t> La risorsa per azienda di installazione e manutenzione nel settore dell'impiantistica civile ed industriale si occuperà di installazione, manutenzione impianti idraulici e termici.</a:t>
            </a: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PROFILO IDEALE: </a:t>
            </a:r>
            <a:r>
              <a:rPr lang="it-IT" sz="1200" dirty="0">
                <a:latin typeface="+mn-lt"/>
              </a:rPr>
              <a:t>Si richiede esperienza nel ruolo. PATENTE B Automunito</a:t>
            </a:r>
          </a:p>
          <a:p>
            <a:endParaRPr lang="it-IT" sz="1200" dirty="0"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ORARIO DI LAVORO E CCNL: </a:t>
            </a:r>
            <a:r>
              <a:rPr lang="it-IT" sz="1200" b="1" dirty="0">
                <a:latin typeface="+mn-lt"/>
              </a:rPr>
              <a:t> Full-time 40 ore settimanali: dalle 8:00 alle 12:00 e dalle 13:30 alle 17:30 - Edilizia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RETRIBUZIONE: </a:t>
            </a:r>
            <a:r>
              <a:rPr lang="it-IT" sz="1200" b="1" dirty="0">
                <a:latin typeface="+mn-lt"/>
              </a:rPr>
              <a:t> RAL 37.000€</a:t>
            </a:r>
          </a:p>
          <a:p>
            <a:endParaRPr lang="it-IT" sz="1200" b="1" dirty="0">
              <a:latin typeface="+mn-lt"/>
            </a:endParaRPr>
          </a:p>
          <a:p>
            <a:endParaRPr lang="it-IT" sz="1000" i="1" dirty="0">
              <a:solidFill>
                <a:srgbClr val="212529"/>
              </a:solidFill>
              <a:latin typeface="Calibri" panose="020F0502020204030204" pitchFamily="34" charset="0"/>
            </a:endParaRPr>
          </a:p>
          <a:p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704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179806" y="2158748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530677" y="450806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68720" y="3189915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143420" y="3736773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ADDETTO/A AL MONTAGGIO MOBILI(ID-110047)</a:t>
            </a:r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T. DETERMINATO</a:t>
            </a: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it-IT" sz="16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SAN GIULIANO MILANESE(MILANO)</a:t>
            </a:r>
          </a:p>
          <a:p>
            <a:endParaRPr lang="it-IT" sz="1600" b="1" dirty="0">
              <a:latin typeface="Roboto" panose="02000000000000000000" pitchFamily="2" charset="0"/>
            </a:endParaRPr>
          </a:p>
          <a:p>
            <a:r>
              <a:rPr lang="it-IT" sz="1200" dirty="0">
                <a:latin typeface="+mn-lt"/>
              </a:rPr>
              <a:t>La risorsa si dovrà occupare del montaggio e smontaggio mobili </a:t>
            </a: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PROFILO IDEALE: </a:t>
            </a:r>
            <a:r>
              <a:rPr lang="it-IT" sz="1200" dirty="0">
                <a:latin typeface="+mn-lt"/>
              </a:rPr>
              <a:t>preferibile Qualifica; preferibile possesso patente “B”.</a:t>
            </a: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ORARIO DI LAVORO E CCNL: </a:t>
            </a:r>
            <a:r>
              <a:rPr lang="it-IT" sz="1200" b="1" dirty="0">
                <a:latin typeface="+mn-lt"/>
              </a:rPr>
              <a:t> Full time di 40 ore settimanali 7.00-17.00 – Trasporto - Spedizioni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RETRIBUZIONE: </a:t>
            </a:r>
            <a:r>
              <a:rPr lang="it-IT" sz="1200" b="1" dirty="0">
                <a:latin typeface="+mn-lt"/>
              </a:rPr>
              <a:t> DA 21.000 EURO RAL</a:t>
            </a:r>
          </a:p>
          <a:p>
            <a:endParaRPr lang="it-IT" sz="1200" b="1" dirty="0">
              <a:latin typeface="+mn-lt"/>
            </a:endParaRPr>
          </a:p>
          <a:p>
            <a:endParaRPr lang="it-IT" sz="1000" i="1" dirty="0">
              <a:solidFill>
                <a:srgbClr val="212529"/>
              </a:solidFill>
              <a:latin typeface="Calibri" panose="020F0502020204030204" pitchFamily="34" charset="0"/>
            </a:endParaRPr>
          </a:p>
          <a:p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3770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179806" y="2158748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530677" y="450806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68720" y="3189915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143420" y="3736773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OPERAIO SERRAMENTISTA (ID-110032)</a:t>
            </a:r>
          </a:p>
          <a:p>
            <a:pPr marL="88900"/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T. DETERMINATO INIZIALE 12 MESI , SCOPO ASSUNZIONE</a:t>
            </a: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it-IT" sz="16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PAULLO E COMUNI LIMITROFI (MILANO)</a:t>
            </a:r>
          </a:p>
          <a:p>
            <a:r>
              <a:rPr lang="it-IT" sz="1200" dirty="0">
                <a:latin typeface="+mn-lt"/>
              </a:rPr>
              <a:t>Pavesi Serramenti produce ed installa infissi e vetrate dal lontano 1980 cerca un OPERAIO SERRAMENTISTA ESPERTO. La risorsa, inserita da NOVEMBRE, si occuperà di: installazione, riparazione , manutenzione di serramenti e gestione del Laboratorio (ordine e pulizia).</a:t>
            </a: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PROFILO IDEALE: </a:t>
            </a:r>
            <a:r>
              <a:rPr lang="it-IT" sz="1200" dirty="0">
                <a:latin typeface="+mn-lt"/>
              </a:rPr>
              <a:t>Esperienza, anche breve, maturata nel settore. Utilizzo di attrezzature. Patente B ed auto indispensabili.</a:t>
            </a: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ORARIO DI LAVORO E CCNL: </a:t>
            </a:r>
            <a:r>
              <a:rPr lang="it-IT" sz="1200" b="1" dirty="0">
                <a:latin typeface="+mn-lt"/>
              </a:rPr>
              <a:t> Full time 40 ore, 08.00-12.00/12.30-16.30 – CCNL METALMECCANICO ARTIGIANO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RETRIBUZIONE: </a:t>
            </a:r>
            <a:r>
              <a:rPr lang="it-IT" sz="1200" b="1" dirty="0">
                <a:latin typeface="+mn-lt"/>
              </a:rPr>
              <a:t> € 1.400/1.500 mensili in base all'esperienza</a:t>
            </a:r>
          </a:p>
          <a:p>
            <a:endParaRPr lang="it-IT" sz="1000" i="1" dirty="0">
              <a:solidFill>
                <a:srgbClr val="212529"/>
              </a:solidFill>
              <a:latin typeface="Calibri" panose="020F0502020204030204" pitchFamily="34" charset="0"/>
            </a:endParaRPr>
          </a:p>
          <a:p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4897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179806" y="2158748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530677" y="450806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79398" y="3078483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143420" y="3736773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TECNICO COMMERCIALE/ VENDITORE B2B(ID-109924)</a:t>
            </a:r>
          </a:p>
          <a:p>
            <a:pPr marL="88900"/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DETERMINATO SCOPO INDETERMINATO</a:t>
            </a: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it-IT" sz="16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SAN GIULIANO MILANESE (MILANO)</a:t>
            </a:r>
          </a:p>
          <a:p>
            <a:r>
              <a:rPr lang="it-IT" sz="1200" dirty="0">
                <a:latin typeface="+mn-lt"/>
              </a:rPr>
              <a:t>La risorsa si occuperà di Sviluppo commerciale e gestione trattative. Effettuerà in autonomia attività di prospezione, ricerca e trattativa con potenziali clienti finali e rivenditori. Abbinerà ricerca iniziale, tramite canali digitali, a trasferte e visite dirette per Incrementare il parco clienti in Italia e Paesi limitrofi. </a:t>
            </a: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PROFILO IDEALE: </a:t>
            </a:r>
            <a:r>
              <a:rPr lang="it-IT" sz="1200" dirty="0">
                <a:latin typeface="+mn-lt"/>
              </a:rPr>
              <a:t>ottime doti comunicative, relazionali e di negoziazione. Orientamento agli obiettivi e forte determinazione. E’ fondamentale l’attitudine a lavorare in squadra. Indispensabili conoscenze informatiche e la patente B. Profilo Senior (55–65 anni) Sicuramente con esperienza nella vendita B2B sul campo (settore meccanico, edilizia, impianti o macchinari). 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ORARIO DI LAVORO E CCNL: </a:t>
            </a:r>
            <a:r>
              <a:rPr lang="it-IT" sz="1200" b="1" dirty="0">
                <a:latin typeface="+mn-lt"/>
              </a:rPr>
              <a:t> Full time  8.00-12.00/13.00 –17.00  - CCNL Metalmeccanico artigianato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RETRIBUZIONE: </a:t>
            </a:r>
            <a:r>
              <a:rPr lang="it-IT" sz="1200" b="1" dirty="0">
                <a:latin typeface="+mn-lt"/>
              </a:rPr>
              <a:t> RAL da 30.000 a 40.000 annui+ premio al raggiungimento obiettivi</a:t>
            </a:r>
          </a:p>
          <a:p>
            <a:endParaRPr lang="it-IT" sz="1000" i="1" dirty="0">
              <a:solidFill>
                <a:srgbClr val="212529"/>
              </a:solidFill>
              <a:latin typeface="Calibri" panose="020F0502020204030204" pitchFamily="34" charset="0"/>
            </a:endParaRPr>
          </a:p>
          <a:p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0054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179806" y="2158748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530677" y="450806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79398" y="3078483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143420" y="3736773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8 ADDETTI/E CREW MCDONALD'S (ID-109244)</a:t>
            </a:r>
          </a:p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APPRENDISTATO/DETERMINATO</a:t>
            </a: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it-IT" sz="16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MILANO, STRADA PAULLESE </a:t>
            </a:r>
          </a:p>
          <a:p>
            <a:endParaRPr lang="it-IT" sz="1200" dirty="0">
              <a:latin typeface="+mn-lt"/>
            </a:endParaRPr>
          </a:p>
          <a:p>
            <a:r>
              <a:rPr lang="it-IT" sz="1200" dirty="0">
                <a:latin typeface="+mn-lt"/>
              </a:rPr>
              <a:t>Le risorse, per il ristorante McDonald’s Paullese, si occuperanno di cucina e sala ristorante</a:t>
            </a: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PROFILO IDEALE: </a:t>
            </a:r>
            <a:r>
              <a:rPr lang="it-IT" sz="1200" dirty="0">
                <a:latin typeface="+mn-lt"/>
              </a:rPr>
              <a:t>non è richiesta esperienza in ristorazione; preferibilmente patente B ed INDISPENSABILE  mezzo proprio; ottime doti relazionali, orientamento al lavoro di squadra, flessibilità e disponibilità oraria in base alle esigenze organizzative, ottima propensione al contatto con la clientela, spirito di gruppo e voglia di imparare; approccio multitasking.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ORARIO DI LAVORO E CCNL: </a:t>
            </a:r>
            <a:r>
              <a:rPr lang="it-IT" sz="1200" b="1" dirty="0">
                <a:latin typeface="+mn-lt"/>
              </a:rPr>
              <a:t> Part-time 20 ore su turni flessibili compresi i festivi ed i notturni  –CCNL Pubblici Esercizi , Ristorazione Collettiva e Commerciale e Turismo</a:t>
            </a:r>
          </a:p>
          <a:p>
            <a:r>
              <a:rPr lang="it-IT" sz="1200" b="1" dirty="0">
                <a:latin typeface="+mn-lt"/>
              </a:rPr>
              <a:t> </a:t>
            </a:r>
            <a:r>
              <a:rPr lang="it-IT" b="1" dirty="0">
                <a:solidFill>
                  <a:srgbClr val="C00000"/>
                </a:solidFill>
                <a:latin typeface="+mn-lt"/>
              </a:rPr>
              <a:t>RETRIBUZIONE: </a:t>
            </a:r>
            <a:r>
              <a:rPr lang="it-IT" sz="1200" b="1" dirty="0">
                <a:latin typeface="+mn-lt"/>
              </a:rPr>
              <a:t> </a:t>
            </a:r>
            <a:r>
              <a:rPr lang="it-IT" sz="1200" b="1" dirty="0" err="1">
                <a:latin typeface="+mn-lt"/>
              </a:rPr>
              <a:t>Ral</a:t>
            </a:r>
            <a:r>
              <a:rPr lang="it-IT" sz="1200" b="1" dirty="0">
                <a:latin typeface="+mn-lt"/>
              </a:rPr>
              <a:t> a partire da 18.835,00 euro</a:t>
            </a:r>
          </a:p>
          <a:p>
            <a:endParaRPr lang="it-IT" sz="1000" i="1" dirty="0">
              <a:solidFill>
                <a:srgbClr val="212529"/>
              </a:solidFill>
              <a:latin typeface="Calibri" panose="020F0502020204030204" pitchFamily="34" charset="0"/>
            </a:endParaRPr>
          </a:p>
          <a:p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5033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179806" y="2158748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530677" y="450806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79398" y="3078483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143420" y="3736773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STAGE TECNICO MANUTENTORE IMPIANTI TERMICI E DI CLIMATIZZAZIONE (ID-109241)</a:t>
            </a:r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STAGE O TEMPO DETERMINATO</a:t>
            </a: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it-IT" sz="16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PESCHIERA BORROMEO (MILANO)</a:t>
            </a:r>
          </a:p>
          <a:p>
            <a:endParaRPr lang="it-IT" sz="1200" dirty="0">
              <a:latin typeface="+mn-lt"/>
            </a:endParaRPr>
          </a:p>
          <a:p>
            <a:r>
              <a:rPr lang="it-IT" sz="1200" dirty="0">
                <a:latin typeface="+mn-lt"/>
              </a:rPr>
              <a:t>Società di installazione e manutenzione di impianti di riscaldamento e condizionamento, cerca una figura di TECNICO MENUTENTORE </a:t>
            </a: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PROFILO IDEALE: </a:t>
            </a:r>
            <a:r>
              <a:rPr lang="it-IT" sz="1200" dirty="0">
                <a:latin typeface="+mn-lt"/>
              </a:rPr>
              <a:t>Scuole in linea con la mansione e Patente B indispensabili. Preferibile Patentino impianti termici e Patentino </a:t>
            </a:r>
            <a:r>
              <a:rPr lang="it-IT" sz="1200" dirty="0" err="1">
                <a:latin typeface="+mn-lt"/>
              </a:rPr>
              <a:t>Fgas</a:t>
            </a:r>
            <a:r>
              <a:rPr lang="it-IT" sz="1200" dirty="0">
                <a:latin typeface="+mn-lt"/>
              </a:rPr>
              <a:t>.</a:t>
            </a:r>
          </a:p>
          <a:p>
            <a:endParaRPr lang="it-IT" sz="1200" dirty="0"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ORARIO DI LAVORO E CCNL: </a:t>
            </a:r>
            <a:r>
              <a:rPr lang="it-IT" sz="1200" b="1" dirty="0">
                <a:latin typeface="+mn-lt"/>
              </a:rPr>
              <a:t> Full time 08:00-17:00 –CCNL Metalmeccanica Industria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RETRIBUZIONE: </a:t>
            </a:r>
            <a:r>
              <a:rPr lang="it-IT" sz="1200" b="1" dirty="0">
                <a:latin typeface="+mn-lt"/>
              </a:rPr>
              <a:t> RAL 6.000 euro, da valutare in base all'esperienza + Welfare aziendale Ticket, Pc e telefono aziendale.</a:t>
            </a:r>
          </a:p>
          <a:p>
            <a:endParaRPr lang="it-IT" sz="1000" i="1" dirty="0">
              <a:solidFill>
                <a:srgbClr val="212529"/>
              </a:solidFill>
              <a:latin typeface="Calibri" panose="020F0502020204030204" pitchFamily="34" charset="0"/>
            </a:endParaRPr>
          </a:p>
          <a:p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522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179806" y="2158748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530677" y="450806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79806" y="2933490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094159" y="3550080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MAGAZZINIERE USO MULETTO /RETRATTILE(ID-109235)</a:t>
            </a:r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DETERMINATO 12 MESI (SCOPO ASSUNZIONE)</a:t>
            </a:r>
          </a:p>
          <a:p>
            <a:endParaRPr lang="it-IT" b="1" dirty="0">
              <a:latin typeface="+mn-lt"/>
            </a:endParaRP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 TRIBIANO (MILANO)</a:t>
            </a:r>
          </a:p>
          <a:p>
            <a:endParaRPr lang="it-IT" sz="1200" dirty="0">
              <a:latin typeface="+mn-lt"/>
            </a:endParaRPr>
          </a:p>
          <a:p>
            <a:r>
              <a:rPr lang="it-IT" sz="1200" dirty="0">
                <a:latin typeface="+mn-lt"/>
              </a:rPr>
              <a:t>La risorsa, all’interno del magazzino si occuperà di: carico/scarico merce ; utilizzo del carrello retrattile per sistemazione materiale sugli scaffali; operazioni di organizzazione della merce nel magazzino</a:t>
            </a: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PROFILO IDEALE: </a:t>
            </a:r>
            <a:r>
              <a:rPr lang="it-IT" sz="1200" dirty="0">
                <a:latin typeface="+mn-lt"/>
              </a:rPr>
              <a:t>Preferibile esperienza nel ruolo, in particolare nell’utilizzo di carrelli elevatori; possesso dei relativi patentini (muletto indispensabile ); domicilio vicino alla sede di lavoro; serietà e precisione nelle operazioni di magazzino</a:t>
            </a:r>
          </a:p>
          <a:p>
            <a:endParaRPr lang="it-IT" sz="1200" dirty="0"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ORARIO DI LAVORO E CCNL: </a:t>
            </a:r>
            <a:r>
              <a:rPr lang="it-IT" sz="1200" b="1" dirty="0">
                <a:latin typeface="+mn-lt"/>
              </a:rPr>
              <a:t> Full time 40 ore  (08.00/17.00 ) – CCNL MULTISERVIZI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RETRIBUZIONE: </a:t>
            </a:r>
            <a:r>
              <a:rPr lang="it-IT" sz="1200" b="1" dirty="0">
                <a:latin typeface="+mn-lt"/>
              </a:rPr>
              <a:t> </a:t>
            </a:r>
            <a:r>
              <a:rPr lang="it-IT" sz="1200" b="1" dirty="0" err="1">
                <a:latin typeface="+mn-lt"/>
              </a:rPr>
              <a:t>Ral</a:t>
            </a:r>
            <a:r>
              <a:rPr lang="it-IT" sz="1200" b="1" dirty="0">
                <a:latin typeface="+mn-lt"/>
              </a:rPr>
              <a:t> circa 20.293€ - 14 MENSILITA' + TICKET 7 EURO (DOPO 8 MESI CONTRATTO) </a:t>
            </a:r>
          </a:p>
          <a:p>
            <a:endParaRPr lang="it-IT" sz="1000" i="1" dirty="0">
              <a:solidFill>
                <a:srgbClr val="212529"/>
              </a:solidFill>
              <a:latin typeface="Calibri" panose="020F0502020204030204" pitchFamily="34" charset="0"/>
            </a:endParaRPr>
          </a:p>
          <a:p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4759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179806" y="2158748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530677" y="450806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79806" y="2933490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094159" y="3550080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ADDETTO/A CONFEZIONAMENTO IN LINEA (ID-109234)</a:t>
            </a:r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TEMPO DETERMINATO 3 mesi</a:t>
            </a:r>
          </a:p>
          <a:p>
            <a:endParaRPr lang="it-IT" b="1" dirty="0">
              <a:latin typeface="+mn-lt"/>
            </a:endParaRP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 TRIBIANO (MILANO)</a:t>
            </a:r>
          </a:p>
          <a:p>
            <a:endParaRPr lang="it-IT" sz="1200" dirty="0">
              <a:latin typeface="+mn-lt"/>
            </a:endParaRPr>
          </a:p>
          <a:p>
            <a:r>
              <a:rPr lang="it-IT" sz="1200" dirty="0">
                <a:latin typeface="+mn-lt"/>
              </a:rPr>
              <a:t>La risorsa si occuperà di confezionamento manuale dei prodotti e lavoro su linea di produzione..</a:t>
            </a: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PROFILO IDEALE: </a:t>
            </a:r>
            <a:r>
              <a:rPr lang="it-IT" sz="1200" dirty="0">
                <a:latin typeface="+mn-lt"/>
              </a:rPr>
              <a:t>richiesta conoscenza base lingua italiana, buona manualità, autonomia nel raggiungimento luogo lavoro</a:t>
            </a: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ORARIO DI LAVORO E CCNL: </a:t>
            </a:r>
            <a:r>
              <a:rPr lang="it-IT" sz="1200" b="1" dirty="0">
                <a:latin typeface="+mn-lt"/>
              </a:rPr>
              <a:t> Full Time dalle 08:00 alle 12:30 /13:00 -17:00- CCNL Multiservizi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RETRIBUZIONE: </a:t>
            </a:r>
            <a:r>
              <a:rPr lang="it-IT" sz="1200" b="1" dirty="0">
                <a:latin typeface="+mn-lt"/>
              </a:rPr>
              <a:t> </a:t>
            </a:r>
            <a:r>
              <a:rPr lang="it-IT" sz="1200" b="1" dirty="0" err="1">
                <a:latin typeface="+mn-lt"/>
              </a:rPr>
              <a:t>Ral</a:t>
            </a:r>
            <a:r>
              <a:rPr lang="it-IT" sz="1200" b="1" dirty="0">
                <a:latin typeface="+mn-lt"/>
              </a:rPr>
              <a:t> 18.668,00 euro</a:t>
            </a:r>
          </a:p>
          <a:p>
            <a:endParaRPr lang="it-IT" sz="1000" i="1" dirty="0">
              <a:solidFill>
                <a:srgbClr val="212529"/>
              </a:solidFill>
              <a:latin typeface="Calibri" panose="020F0502020204030204" pitchFamily="34" charset="0"/>
            </a:endParaRPr>
          </a:p>
          <a:p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375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179806" y="2158748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530677" y="450806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79806" y="2933490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094159" y="3550080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OPERATORE DI PARCHEGGIO-NAVETTISTA (ID-109230)</a:t>
            </a:r>
            <a:endParaRPr lang="it-IT" sz="2000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TEMPO DETERMINATO</a:t>
            </a:r>
          </a:p>
          <a:p>
            <a:endParaRPr lang="it-IT" b="1" dirty="0">
              <a:latin typeface="+mn-lt"/>
            </a:endParaRP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 LINATE AREOPORTO</a:t>
            </a:r>
          </a:p>
          <a:p>
            <a:endParaRPr lang="it-IT" sz="1200" dirty="0">
              <a:latin typeface="+mn-lt"/>
            </a:endParaRPr>
          </a:p>
          <a:p>
            <a:r>
              <a:rPr lang="it-IT" sz="1200" dirty="0">
                <a:latin typeface="+mn-lt"/>
              </a:rPr>
              <a:t>La risorsa si occuperà di attività di front-office con la clientela, guida di mezzi aziendali, gestione del parcheggio.</a:t>
            </a: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PROFILO IDEALE: </a:t>
            </a:r>
            <a:r>
              <a:rPr lang="it-IT" sz="1200" dirty="0">
                <a:latin typeface="+mn-lt"/>
              </a:rPr>
              <a:t>richiesta patente B, automunito. Richiesta precisione, puntualità e buone capacità comunicative e relazionali</a:t>
            </a:r>
            <a:endParaRPr lang="it-IT" sz="1200" b="1" dirty="0">
              <a:solidFill>
                <a:srgbClr val="C00000"/>
              </a:solidFill>
              <a:latin typeface="+mn-lt"/>
            </a:endParaRP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ORARIO DI LAVORO E CCNL: </a:t>
            </a:r>
            <a:r>
              <a:rPr lang="it-IT" sz="1200" b="1" dirty="0">
                <a:latin typeface="+mn-lt"/>
              </a:rPr>
              <a:t> Full-time 40 ore su turni h24. Commercio.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RETRIBUZIONE: </a:t>
            </a:r>
            <a:r>
              <a:rPr lang="it-IT" sz="1200" b="1" dirty="0">
                <a:latin typeface="+mn-lt"/>
              </a:rPr>
              <a:t> come da CCNL (RAL 1200 euro/mese netti a salire in base ai turni)</a:t>
            </a:r>
          </a:p>
          <a:p>
            <a:endParaRPr lang="it-IT" sz="1200" b="1" dirty="0">
              <a:latin typeface="+mn-lt"/>
            </a:endParaRPr>
          </a:p>
          <a:p>
            <a:endParaRPr lang="it-IT" sz="1000" i="1" dirty="0">
              <a:solidFill>
                <a:srgbClr val="212529"/>
              </a:solidFill>
              <a:latin typeface="Calibri" panose="020F0502020204030204" pitchFamily="34" charset="0"/>
            </a:endParaRPr>
          </a:p>
          <a:p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612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179831" y="1989614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530677" y="450806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037416" y="3275612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094159" y="3822470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TIROCINIO IMPIEGATO/A BACK OFFICE (ID-108805)</a:t>
            </a:r>
          </a:p>
          <a:p>
            <a:pPr marL="88900"/>
            <a:endParaRPr lang="it-IT" sz="2000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TIROCINIO SCOPO ASSUNZIONE </a:t>
            </a:r>
          </a:p>
          <a:p>
            <a:endParaRPr lang="it-IT" b="1" dirty="0"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 MELEGNANO (MILANO)</a:t>
            </a:r>
          </a:p>
          <a:p>
            <a:endParaRPr lang="it-IT" sz="1200" dirty="0">
              <a:latin typeface="+mn-lt"/>
            </a:endParaRPr>
          </a:p>
          <a:p>
            <a:r>
              <a:rPr lang="it-IT" sz="1200" dirty="0">
                <a:latin typeface="+mn-lt"/>
              </a:rPr>
              <a:t>La risorsa, verrà impiegata nell'ufficio FORMATIVO ED OPERATIVO per lavori di back office come: Supporto al formatore nell'organizzazione degli eventi formativi; Supporto nell'inserimento e nella gestione di aule formative; Gestione delle adesioni e partecipazioni agli eventi formativi;- Supporto nel contatto col cliente e smistamento direzionato ai reparti di competenza; Supporto al reparto operativo quando necessario</a:t>
            </a: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PROFILO IDEALE: </a:t>
            </a:r>
            <a:r>
              <a:rPr lang="it-IT" sz="1200" dirty="0">
                <a:latin typeface="+mn-lt"/>
              </a:rPr>
              <a:t>Diploma. Capacità uso pacchetto office .Requisiti essenziali la precisione, la capacità di</a:t>
            </a:r>
          </a:p>
          <a:p>
            <a:r>
              <a:rPr lang="it-IT" sz="1200" dirty="0">
                <a:latin typeface="+mn-lt"/>
              </a:rPr>
              <a:t>organizzazione, la puntualità, la capacità di lavorare in team, buone capacità comunicative e relazionali</a:t>
            </a:r>
            <a:endParaRPr lang="it-IT" sz="1200" b="1" dirty="0">
              <a:solidFill>
                <a:srgbClr val="C00000"/>
              </a:solidFill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ORARIO DI LAVORO E CCNL: </a:t>
            </a:r>
            <a:r>
              <a:rPr lang="it-IT" sz="1200" b="1" dirty="0">
                <a:latin typeface="+mn-lt"/>
              </a:rPr>
              <a:t> Part time -  09:00/13:00  oppure  14:00/18:00  IN BASE ALLE ESIGENZE AZIENDALI– CCNL COMMERCIO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RETRIBUZIONE: </a:t>
            </a:r>
            <a:r>
              <a:rPr lang="it-IT" sz="1200" b="1" dirty="0">
                <a:latin typeface="+mn-lt"/>
              </a:rPr>
              <a:t> indennità tirocinio 350 €</a:t>
            </a:r>
          </a:p>
          <a:p>
            <a:endParaRPr lang="it-IT" sz="1000" i="1" dirty="0">
              <a:solidFill>
                <a:srgbClr val="212529"/>
              </a:solidFill>
              <a:latin typeface="Calibri" panose="020F0502020204030204" pitchFamily="34" charset="0"/>
            </a:endParaRPr>
          </a:p>
          <a:p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476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245607" y="2130815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530677" y="450806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23092" y="3093114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094159" y="3822470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APPRENDISTA ELETTRICISTA (ID - 108804)</a:t>
            </a:r>
          </a:p>
          <a:p>
            <a:pPr marL="88900"/>
            <a:endParaRPr lang="it-IT" sz="2000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DETERMINATO/APPRENDISTATO</a:t>
            </a:r>
          </a:p>
          <a:p>
            <a:endParaRPr lang="it-IT" b="1" dirty="0">
              <a:latin typeface="+mn-lt"/>
            </a:endParaRP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 CERRO AL LAMBRO ( TRASFERTE IN GIORNATA REGIONI LIMITROFE)</a:t>
            </a:r>
          </a:p>
          <a:p>
            <a:endParaRPr lang="it-IT" sz="1200" dirty="0">
              <a:latin typeface="+mn-lt"/>
            </a:endParaRPr>
          </a:p>
          <a:p>
            <a:r>
              <a:rPr lang="it-IT" sz="1200" dirty="0">
                <a:latin typeface="+mn-lt"/>
              </a:rPr>
              <a:t>La risorsa, per società installazione Impianti elettrici industriali e civili - installazione e manutenzione, si occuperà di supportare elettricista esperto seguendo disposizioni referente cantiere lavorazioni su impianti civili elettrici</a:t>
            </a:r>
          </a:p>
          <a:p>
            <a:endParaRPr lang="it-IT" sz="1200" b="1" dirty="0">
              <a:solidFill>
                <a:srgbClr val="C00000"/>
              </a:solidFill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PROFILO IDEALE: </a:t>
            </a:r>
            <a:r>
              <a:rPr lang="it-IT" sz="1200" dirty="0">
                <a:latin typeface="+mn-lt"/>
              </a:rPr>
              <a:t>conoscenza base di elettrotecnica, buona manualità attrezzi di lavoro, propensione a lavorare in squadra, motivazione apprendimento mestiere e crescita professionale, preferibile patente B</a:t>
            </a:r>
          </a:p>
          <a:p>
            <a:endParaRPr lang="it-IT" sz="1200" b="1" dirty="0">
              <a:solidFill>
                <a:srgbClr val="C00000"/>
              </a:solidFill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ORARIO DI LAVORO E CCNL: </a:t>
            </a:r>
            <a:r>
              <a:rPr lang="it-IT" sz="1200" b="1" dirty="0">
                <a:latin typeface="+mn-lt"/>
              </a:rPr>
              <a:t> Full time – CCNL Metalmeccanico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RETRIBUZIONE: </a:t>
            </a:r>
            <a:r>
              <a:rPr lang="it-IT" sz="1200" b="1" dirty="0">
                <a:latin typeface="+mn-lt"/>
              </a:rPr>
              <a:t> A PARTIRE DA Lordo mensile: 1.784,94 euro (per 13 mensilità)</a:t>
            </a:r>
          </a:p>
          <a:p>
            <a:endParaRPr lang="it-IT" sz="1000" i="1" dirty="0">
              <a:solidFill>
                <a:srgbClr val="212529"/>
              </a:solidFill>
              <a:latin typeface="Calibri" panose="020F0502020204030204" pitchFamily="34" charset="0"/>
            </a:endParaRPr>
          </a:p>
          <a:p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1008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245607" y="2130815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530677" y="450806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23092" y="3093114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094159" y="3822470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IMPIEGATO/A CERTIFICAZIONE POSTAZIONE MANUALE E AUTOMATICA (ID-  108802 )</a:t>
            </a:r>
          </a:p>
          <a:p>
            <a:pPr marL="88900"/>
            <a:endParaRPr lang="it-IT" sz="2000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DETERMINATO</a:t>
            </a:r>
          </a:p>
          <a:p>
            <a:endParaRPr lang="it-IT" b="1" dirty="0">
              <a:latin typeface="+mn-lt"/>
            </a:endParaRP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 SAN GIULIANO MILANESE(MILANO)</a:t>
            </a:r>
          </a:p>
          <a:p>
            <a:endParaRPr lang="it-IT" sz="1200" b="1" dirty="0">
              <a:latin typeface="+mj-lt"/>
              <a:cs typeface="Arial" panose="020B0604020202020204" pitchFamily="34" charset="0"/>
            </a:endParaRPr>
          </a:p>
          <a:p>
            <a:r>
              <a:rPr lang="it-IT" sz="1100" dirty="0">
                <a:latin typeface="+mn-lt"/>
              </a:rPr>
              <a:t>La risorsa, acquisirà i dati relativi alle confezioni dei farmaci e si occuperà di esecuzione di attività di fotografia/lettura delle confezioni tramite postazioni manuali e automatiche; verifica della corretta acquisizione delle informazioni ;inserimento e controllo dei dati nei sistemi informatici aziendali; segnalazione di eventuali </a:t>
            </a:r>
            <a:r>
              <a:rPr lang="it-IT" sz="1100" dirty="0" err="1">
                <a:latin typeface="+mn-lt"/>
              </a:rPr>
              <a:t>anomalie;gestione</a:t>
            </a:r>
            <a:r>
              <a:rPr lang="it-IT" sz="1100" dirty="0">
                <a:latin typeface="+mn-lt"/>
              </a:rPr>
              <a:t> operativa della postazione di lavoro nel rispetto delle tempistiche assegnate; rispetto delle procedure aziendali e degli standard di qualità </a:t>
            </a:r>
          </a:p>
          <a:p>
            <a:endParaRPr lang="it-IT" sz="1100" dirty="0"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PROFILO IDEALE: </a:t>
            </a:r>
            <a:r>
              <a:rPr lang="it-IT" sz="1100" dirty="0">
                <a:latin typeface="+mn-lt"/>
              </a:rPr>
              <a:t>Indispensabile DIPLOMA , AFFIDABILITA' , PRECISIONE ED ORGANIZZAZIONE ; Disponibilità ad eventuale lavoro su turni , eccezionalmente il sabato-Si valuta anche senza esperienza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ORARIO DI LAVORO E CCNL: </a:t>
            </a:r>
            <a:r>
              <a:rPr lang="it-IT" sz="1200" b="1" dirty="0">
                <a:latin typeface="+mn-lt"/>
              </a:rPr>
              <a:t> </a:t>
            </a:r>
            <a:r>
              <a:rPr lang="it-IT" sz="1100" b="1" dirty="0">
                <a:latin typeface="+mn-lt"/>
              </a:rPr>
              <a:t>Full time 40 h nella fascia oraria 06:00 -19:00 + sporadicamente per esigenze di servizio, può essere richiesta presenza per mezza giornata di sabato -CCNL Multiservizi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RETRIBUZIONE: </a:t>
            </a:r>
            <a:r>
              <a:rPr lang="it-IT" sz="1200" b="1" dirty="0">
                <a:latin typeface="+mn-lt"/>
              </a:rPr>
              <a:t>  </a:t>
            </a:r>
            <a:r>
              <a:rPr lang="it-IT" sz="1100" b="1" dirty="0">
                <a:latin typeface="+mn-lt"/>
              </a:rPr>
              <a:t>CCNL Multiservizi, livello 3</a:t>
            </a:r>
          </a:p>
          <a:p>
            <a:r>
              <a:rPr lang="it-IT" sz="9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9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250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245607" y="2130815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530677" y="450806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23092" y="3093114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094159" y="3822470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ADDETTO/A AL MAGAZZINO (ID-108703 )</a:t>
            </a:r>
          </a:p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endParaRPr lang="it-IT" sz="2000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DETERMINATO</a:t>
            </a:r>
          </a:p>
          <a:p>
            <a:endParaRPr lang="it-IT" b="1" dirty="0">
              <a:latin typeface="+mn-lt"/>
            </a:endParaRP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 SAN GIULIANO MILANESE(MILANO)</a:t>
            </a:r>
          </a:p>
          <a:p>
            <a:endParaRPr lang="it-IT" sz="1200" dirty="0">
              <a:latin typeface="+mn-lt"/>
            </a:endParaRPr>
          </a:p>
          <a:p>
            <a:r>
              <a:rPr lang="it-IT" sz="1200" dirty="0">
                <a:latin typeface="+mn-lt"/>
              </a:rPr>
              <a:t>La risorsa fornirà supporto al reparto produzione e si occuperà: movimentazione , carico e scarico colli ; supporto alle attività operative di produzione e stoccaggio; sistemazione ed organizzazione degli spazi di magazzino e delle aree operative ;rispetto procedure aziendali e normative in materia sicurezza.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PROFILO IDEALE: </a:t>
            </a:r>
            <a:r>
              <a:rPr lang="it-IT" sz="1200" dirty="0">
                <a:latin typeface="+mn-lt"/>
              </a:rPr>
              <a:t>diploma preferibile, conoscenze informatiche, affidabilità ,precisione ed organizzazione. Disponibilità ad eventuale lavoro su turni , eccezionalmente di Sabato. Conoscenza lingua italiana. Anche senza esperienza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ORARIO DI LAVORO E CCNL: </a:t>
            </a:r>
            <a:r>
              <a:rPr lang="it-IT" sz="1200" b="1" dirty="0">
                <a:latin typeface="+mn-lt"/>
              </a:rPr>
              <a:t> Full time turni nella fascia 6.00-19.00 (sporadicamente mezza giornata al Sabato)- CCNL Industria Multiservizi 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RETRIBUZIONE: </a:t>
            </a:r>
            <a:r>
              <a:rPr lang="it-IT" sz="1200" b="1" dirty="0">
                <a:latin typeface="+mn-lt"/>
              </a:rPr>
              <a:t> CCNL MULTISERVUZI - LIVELLO 3-  RAL annua lorda dai € 20.000</a:t>
            </a:r>
            <a:r>
              <a:rPr lang="it-IT" sz="1200" dirty="0">
                <a:latin typeface="+mn-lt"/>
              </a:rPr>
              <a:t> </a:t>
            </a:r>
          </a:p>
          <a:p>
            <a:endParaRPr lang="it-IT" sz="1000" i="1" dirty="0">
              <a:solidFill>
                <a:srgbClr val="212529"/>
              </a:solidFill>
              <a:latin typeface="Calibri" panose="020F0502020204030204" pitchFamily="34" charset="0"/>
            </a:endParaRPr>
          </a:p>
          <a:p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2536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245607" y="2130815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530677" y="450806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23092" y="3093114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094159" y="3822470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EDUCATRICE ASILO NIDO (ID-108084)</a:t>
            </a:r>
          </a:p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endParaRPr lang="it-IT" sz="2000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APPRENDISTATO</a:t>
            </a:r>
          </a:p>
          <a:p>
            <a:endParaRPr lang="it-IT" b="1" dirty="0">
              <a:latin typeface="+mn-lt"/>
            </a:endParaRP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 PESCHIERA BORROMEO (MILANO)</a:t>
            </a:r>
          </a:p>
          <a:p>
            <a:endParaRPr lang="it-IT" sz="1200" dirty="0">
              <a:latin typeface="+mn-lt"/>
            </a:endParaRPr>
          </a:p>
          <a:p>
            <a:r>
              <a:rPr lang="it-IT" sz="1200" dirty="0">
                <a:latin typeface="+mn-lt"/>
              </a:rPr>
              <a:t>Le risorse, per asilo nido, si occuperanno della cura quotidiana dei bambini 0–3 anni, accoglienza, cambio, alimentazione, sonno, accompagnamento nei momenti di transizione.</a:t>
            </a:r>
          </a:p>
          <a:p>
            <a:endParaRPr lang="it-IT" sz="1200" dirty="0"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PROFILO IDEALE: </a:t>
            </a:r>
            <a:r>
              <a:rPr lang="it-IT" sz="1200" dirty="0">
                <a:latin typeface="+mn-lt"/>
              </a:rPr>
              <a:t>Si richiede d Titolo di studio abilitante alla professione di educatrice per asilo nido, secondo la normativa vigente (laurea L19, diploma o titolo equipollente riconosciuto + iscrizione all'Albo).</a:t>
            </a:r>
          </a:p>
          <a:p>
            <a:endParaRPr lang="it-IT" sz="1200" dirty="0"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ORARIO DI LAVORO E CCNL: </a:t>
            </a:r>
            <a:r>
              <a:rPr lang="it-IT" sz="1200" b="1" dirty="0">
                <a:latin typeface="+mn-lt"/>
              </a:rPr>
              <a:t> PART-TIME 25 ORE SETTIMANALI -Lavoro su turni dalle 7.30 alle 18.30 con orario da definire da settembre 2026 – </a:t>
            </a:r>
            <a:r>
              <a:rPr lang="it-IT" sz="1200" b="1" dirty="0" err="1">
                <a:latin typeface="+mn-lt"/>
              </a:rPr>
              <a:t>Aninsei</a:t>
            </a:r>
            <a:endParaRPr lang="it-IT" sz="1200" b="1" dirty="0"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RETRIBUZIONE: </a:t>
            </a:r>
            <a:r>
              <a:rPr lang="it-IT" sz="1200" b="1" dirty="0">
                <a:latin typeface="+mn-lt"/>
              </a:rPr>
              <a:t> EURO 850,00 LORDI/MESE </a:t>
            </a:r>
          </a:p>
          <a:p>
            <a:r>
              <a:rPr lang="it-IT" sz="1200" dirty="0">
                <a:latin typeface="+mn-lt"/>
              </a:rPr>
              <a:t> </a:t>
            </a:r>
            <a:endParaRPr lang="it-IT" sz="1000" i="1" dirty="0">
              <a:solidFill>
                <a:srgbClr val="212529"/>
              </a:solidFill>
              <a:latin typeface="Calibri" panose="020F0502020204030204" pitchFamily="34" charset="0"/>
            </a:endParaRPr>
          </a:p>
          <a:p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657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245607" y="2130815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344416" y="270875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23092" y="3093114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094159" y="3822470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MECCATRONICO/MECCANICO /ELETTRAUTO</a:t>
            </a: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(ID-108062 )</a:t>
            </a:r>
            <a:endParaRPr lang="it-IT" sz="1800" dirty="0">
              <a:latin typeface="+mn-lt"/>
            </a:endParaRPr>
          </a:p>
          <a:p>
            <a:endParaRPr lang="it-IT" sz="2000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INDETERMINATO </a:t>
            </a: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SAN GIULIANO MILANESE E MILANO</a:t>
            </a:r>
            <a:endParaRPr lang="it-IT" sz="1200" dirty="0">
              <a:latin typeface="+mn-lt"/>
            </a:endParaRPr>
          </a:p>
          <a:p>
            <a:endParaRPr lang="it-IT" sz="1200" dirty="0">
              <a:latin typeface="+mn-lt"/>
            </a:endParaRPr>
          </a:p>
          <a:p>
            <a:r>
              <a:rPr lang="it-IT" sz="1200" dirty="0">
                <a:latin typeface="+mn-lt"/>
              </a:rPr>
              <a:t>La risorsa, per officina riparazione e manutenzione di veicoli e mezzi pesanti , si dovrà occupare della diagnosi, riparazione e manutenzione (ordinaria e straordinaria) di motori, impianti e componenti meccanici di autobus e mezzi pesanti . 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PROFILO IDEALE: </a:t>
            </a:r>
            <a:r>
              <a:rPr lang="it-IT" sz="1200" dirty="0">
                <a:latin typeface="+mn-lt"/>
              </a:rPr>
              <a:t>Preferibile esperienza pregressa nella mansione; preferibile diploma di meccanico/meccatronico/elettrauto ; buona conoscenza Pc e pacchetto Office; indispensabile patente B e auto</a:t>
            </a:r>
          </a:p>
          <a:p>
            <a:endParaRPr lang="it-IT" sz="1200" dirty="0"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ORARIO DI LAVORO E CCNL: </a:t>
            </a:r>
            <a:r>
              <a:rPr lang="it-IT" sz="1200" b="1" dirty="0">
                <a:latin typeface="+mn-lt"/>
              </a:rPr>
              <a:t> Full Time 40 ore settimanali - Orario dalle 8.00 – 17.00 Disponibilità a lavorare su turni , mattino e pomeriggio nella fascia dalle 05.00 alle 20.00 – Metalmeccanico Artigiano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RETRIBUZIONE: </a:t>
            </a:r>
            <a:r>
              <a:rPr lang="it-IT" sz="1200" b="1" dirty="0" err="1">
                <a:latin typeface="+mn-lt"/>
              </a:rPr>
              <a:t>Ral</a:t>
            </a:r>
            <a:r>
              <a:rPr lang="it-IT" sz="1200" b="1" dirty="0">
                <a:latin typeface="+mn-lt"/>
              </a:rPr>
              <a:t> Da  € 34.000 in base alle competenze e all’esperienza maturata + Welfare aziendale</a:t>
            </a:r>
          </a:p>
          <a:p>
            <a:r>
              <a:rPr lang="it-IT" sz="1200" dirty="0">
                <a:latin typeface="+mn-lt"/>
              </a:rPr>
              <a:t> </a:t>
            </a:r>
            <a:endParaRPr lang="it-IT" sz="1000" i="1" dirty="0">
              <a:solidFill>
                <a:srgbClr val="212529"/>
              </a:solidFill>
              <a:latin typeface="Calibri" panose="020F0502020204030204" pitchFamily="34" charset="0"/>
            </a:endParaRPr>
          </a:p>
          <a:p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2760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245607" y="2130815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344416" y="270875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23092" y="3093114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094159" y="3822470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TECNICO ELETTRICISTA-ELETTROTECNICO(ID-108058)</a:t>
            </a:r>
            <a:endParaRPr lang="it-IT" sz="1800" dirty="0">
              <a:latin typeface="+mn-lt"/>
            </a:endParaRPr>
          </a:p>
          <a:p>
            <a:endParaRPr lang="it-IT" sz="1800" dirty="0">
              <a:latin typeface="+mn-lt"/>
            </a:endParaRPr>
          </a:p>
          <a:p>
            <a:endParaRPr lang="it-IT" sz="2000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DETERMINATO SCOPO ASSUNZIONE</a:t>
            </a: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PAULLO E ZONE VARIE A SECONDA DEGLI INTERVENTI</a:t>
            </a:r>
          </a:p>
          <a:p>
            <a:endParaRPr lang="it-IT" sz="1200" dirty="0">
              <a:latin typeface="+mn-lt"/>
            </a:endParaRPr>
          </a:p>
          <a:p>
            <a:r>
              <a:rPr lang="it-IT" sz="1200" dirty="0">
                <a:latin typeface="+mn-lt"/>
              </a:rPr>
              <a:t>Azienda specializzata nell’installazione di sistemi antifurto, cerca un installatore manutentore impianti civili ed industriali in automazione , antifurti e TVCC , impianti di sicurezza</a:t>
            </a:r>
          </a:p>
          <a:p>
            <a:r>
              <a:rPr lang="it-IT" sz="1200" dirty="0">
                <a:latin typeface="+mn-lt"/>
              </a:rPr>
              <a:t> 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PROFILO IDEALE: </a:t>
            </a:r>
            <a:r>
              <a:rPr lang="it-IT" sz="1200" dirty="0">
                <a:latin typeface="+mn-lt"/>
              </a:rPr>
              <a:t>Si richiede esperienza pregressa in ruoli simili (elettrico/elettronico/informatico); Patente B- disponibilità a lavorare il Sabato ; Buona manualità e capacità di utilizzo degli strumenti </a:t>
            </a:r>
            <a:r>
              <a:rPr lang="it-IT" sz="1200" dirty="0" err="1">
                <a:latin typeface="+mn-lt"/>
              </a:rPr>
              <a:t>tecnici;Affidabilità</a:t>
            </a:r>
            <a:r>
              <a:rPr lang="it-IT" sz="1200" dirty="0">
                <a:latin typeface="+mn-lt"/>
              </a:rPr>
              <a:t>, precisione e predisposizione al lavoro operativo sul campo</a:t>
            </a:r>
          </a:p>
          <a:p>
            <a:endParaRPr lang="it-IT" sz="1200" dirty="0"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ORARIO DI LAVORO E CCNL: </a:t>
            </a:r>
            <a:r>
              <a:rPr lang="it-IT" sz="1200" b="1" dirty="0">
                <a:latin typeface="+mn-lt"/>
              </a:rPr>
              <a:t>Full Time 40 ore- CCNL Metalmeccanico Artigianato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RETRIBUZIONE: </a:t>
            </a:r>
            <a:r>
              <a:rPr lang="it-IT" sz="1200" b="1" dirty="0">
                <a:latin typeface="+mn-lt"/>
              </a:rPr>
              <a:t>da € 21.372,00 RAL</a:t>
            </a:r>
          </a:p>
          <a:p>
            <a:r>
              <a:rPr lang="it-IT" sz="1200" dirty="0">
                <a:latin typeface="+mn-lt"/>
              </a:rPr>
              <a:t> </a:t>
            </a:r>
            <a:endParaRPr lang="it-IT" sz="1000" i="1" dirty="0">
              <a:solidFill>
                <a:srgbClr val="212529"/>
              </a:solidFill>
              <a:latin typeface="Calibri" panose="020F0502020204030204" pitchFamily="34" charset="0"/>
            </a:endParaRPr>
          </a:p>
          <a:p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7194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245607" y="2130815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344416" y="270875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64267" y="2561598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103194" y="3657718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OPERATORE/PORTANTINO FUNEBRE(ID-108053)</a:t>
            </a:r>
            <a:endParaRPr lang="it-IT" sz="1800" dirty="0">
              <a:latin typeface="+mn-lt"/>
            </a:endParaRPr>
          </a:p>
          <a:p>
            <a:endParaRPr lang="it-IT" sz="1800" dirty="0">
              <a:latin typeface="+mn-lt"/>
            </a:endParaRPr>
          </a:p>
          <a:p>
            <a:endParaRPr lang="it-IT" sz="2000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DETERMINATO 4-6 mesi CON PROROGHE</a:t>
            </a: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SAN GIULIANO MILANESE e HINTERLAND MILANESE</a:t>
            </a:r>
          </a:p>
          <a:p>
            <a:endParaRPr lang="it-IT" sz="1200" dirty="0">
              <a:latin typeface="+mn-lt"/>
            </a:endParaRPr>
          </a:p>
          <a:p>
            <a:r>
              <a:rPr lang="it-IT" sz="1200" dirty="0">
                <a:latin typeface="+mn-lt"/>
              </a:rPr>
              <a:t>La risorsa si occuperà del servizio funebre a spalle , partendo dalla sede aziendale , al luogo di ritrovo , alla Chiesa o altro luogo di culto e alla destinazione finale. Inserimento immediato.</a:t>
            </a:r>
          </a:p>
          <a:p>
            <a:endParaRPr lang="it-IT" sz="1200" dirty="0"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PROFILO IDEALE:  </a:t>
            </a:r>
            <a:r>
              <a:rPr lang="it-IT" sz="1200" dirty="0">
                <a:latin typeface="+mn-lt"/>
              </a:rPr>
              <a:t>Indispensabile conoscenza della lingua italiana - Patente B per guida mezzi aziendali. Richiesta puntualità ,capacità a lavorare in squadra , pulizia e ordine.</a:t>
            </a:r>
          </a:p>
          <a:p>
            <a:endParaRPr lang="it-IT" sz="1200" dirty="0"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ORARIO DI LAVORO E CCNL: </a:t>
            </a:r>
            <a:r>
              <a:rPr lang="it-IT" sz="1200" b="1" dirty="0">
                <a:latin typeface="+mn-lt"/>
              </a:rPr>
              <a:t>Part time 16-24 ore settimanali   – CCNL Pompe Funebri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RETRIBUZIONE:  </a:t>
            </a:r>
            <a:r>
              <a:rPr lang="it-IT" sz="1200" b="1" dirty="0">
                <a:latin typeface="+mn-lt"/>
              </a:rPr>
              <a:t>da € 500/750 EURO -5° livello del CCNL di riferimento </a:t>
            </a:r>
            <a:endParaRPr lang="it-IT" sz="1200" b="1" i="1" dirty="0">
              <a:solidFill>
                <a:srgbClr val="202020"/>
              </a:solidFill>
              <a:latin typeface="inherit"/>
            </a:endParaRPr>
          </a:p>
          <a:p>
            <a:endParaRPr lang="it-IT" sz="1000" i="1" dirty="0">
              <a:solidFill>
                <a:srgbClr val="212529"/>
              </a:solidFill>
              <a:latin typeface="Calibri" panose="020F0502020204030204" pitchFamily="34" charset="0"/>
            </a:endParaRPr>
          </a:p>
          <a:p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609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245607" y="2130815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344416" y="270875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64267" y="2561598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103194" y="3657718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AUTISTA PATENTE C+CE+CQC (ID-108020)</a:t>
            </a:r>
            <a:endParaRPr lang="it-IT" sz="1800" dirty="0">
              <a:latin typeface="+mn-lt"/>
            </a:endParaRPr>
          </a:p>
          <a:p>
            <a:endParaRPr lang="it-IT" sz="1800" dirty="0">
              <a:latin typeface="+mn-lt"/>
            </a:endParaRPr>
          </a:p>
          <a:p>
            <a:endParaRPr lang="it-IT" sz="2000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TEMPO DETERMINATO 3 MESI CON PROROGHE finalità INDETERMINATO</a:t>
            </a:r>
          </a:p>
          <a:p>
            <a:endParaRPr lang="it-IT" b="1" dirty="0"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MOBILITA' SOLO IN LOMBARDIA</a:t>
            </a:r>
          </a:p>
          <a:p>
            <a:endParaRPr lang="it-IT" sz="1200" dirty="0">
              <a:latin typeface="+mn-lt"/>
            </a:endParaRPr>
          </a:p>
          <a:p>
            <a:r>
              <a:rPr lang="it-IT" sz="1200" dirty="0">
                <a:latin typeface="+mn-lt"/>
              </a:rPr>
              <a:t>La risorsa si occuperà della guida di veicoli con container sul territorio ( solo Lombardia) con possibilità di trasferte.</a:t>
            </a: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PROFILO IDEALE</a:t>
            </a:r>
            <a:r>
              <a:rPr lang="it-IT" dirty="0">
                <a:solidFill>
                  <a:srgbClr val="C00000"/>
                </a:solidFill>
                <a:latin typeface="+mj-lt"/>
              </a:rPr>
              <a:t>: </a:t>
            </a:r>
            <a:r>
              <a:rPr lang="it-IT" sz="1200" dirty="0">
                <a:latin typeface="+mn-lt"/>
              </a:rPr>
              <a:t>richiesta precedente esperienza, preferibilmente nello stesso campo. Richiesto possesso di patente </a:t>
            </a:r>
            <a:r>
              <a:rPr lang="it-IT" sz="1200" b="1" dirty="0">
                <a:latin typeface="+mn-lt"/>
              </a:rPr>
              <a:t>CE e CQC. </a:t>
            </a:r>
          </a:p>
          <a:p>
            <a:r>
              <a:rPr lang="it-IT" sz="1200" dirty="0">
                <a:solidFill>
                  <a:srgbClr val="202020"/>
                </a:solidFill>
                <a:latin typeface="Roboto" panose="02000000000000000000" pitchFamily="2" charset="0"/>
              </a:rPr>
              <a:t> </a:t>
            </a:r>
          </a:p>
          <a:p>
            <a:r>
              <a:rPr lang="it-IT" b="1" dirty="0">
                <a:solidFill>
                  <a:srgbClr val="DA1A2A"/>
                </a:solidFill>
                <a:latin typeface="Calibri" panose="020F0502020204030204" pitchFamily="34" charset="0"/>
              </a:rPr>
              <a:t>ORARIO DI LAVORO E CCNL</a:t>
            </a:r>
            <a:r>
              <a:rPr lang="it-IT" dirty="0">
                <a:solidFill>
                  <a:srgbClr val="DA1A2A"/>
                </a:solidFill>
                <a:latin typeface="Calibri" panose="020F0502020204030204" pitchFamily="34" charset="0"/>
              </a:rPr>
              <a:t>: </a:t>
            </a:r>
            <a:r>
              <a:rPr lang="it-IT" b="1" dirty="0">
                <a:solidFill>
                  <a:srgbClr val="212529"/>
                </a:solidFill>
                <a:latin typeface="Calibri" panose="020F0502020204030204" pitchFamily="34" charset="0"/>
              </a:rPr>
              <a:t> </a:t>
            </a:r>
            <a:r>
              <a:rPr lang="it-IT" sz="1200" b="1" dirty="0">
                <a:solidFill>
                  <a:srgbClr val="212529"/>
                </a:solidFill>
                <a:latin typeface="Calibri" panose="020F0502020204030204" pitchFamily="34" charset="0"/>
              </a:rPr>
              <a:t>Full Time 39 ore  - Trasporti e Spedizioni Merci - Orario prevalentemente diurno</a:t>
            </a:r>
            <a:endParaRPr lang="it-IT" sz="1200" dirty="0">
              <a:solidFill>
                <a:srgbClr val="202020"/>
              </a:solidFill>
              <a:latin typeface="Roboto" panose="02000000000000000000" pitchFamily="2" charset="0"/>
            </a:endParaRPr>
          </a:p>
          <a:p>
            <a:r>
              <a:rPr lang="it-IT" b="1" dirty="0">
                <a:solidFill>
                  <a:srgbClr val="DA1A2A"/>
                </a:solidFill>
                <a:latin typeface="Calibri" panose="020F0502020204030204" pitchFamily="34" charset="0"/>
              </a:rPr>
              <a:t>RETRIBUZIONE</a:t>
            </a:r>
            <a:r>
              <a:rPr lang="it-IT" sz="1200" b="1" dirty="0">
                <a:solidFill>
                  <a:srgbClr val="DA1A2A"/>
                </a:solidFill>
                <a:latin typeface="Calibri" panose="020F0502020204030204" pitchFamily="34" charset="0"/>
              </a:rPr>
              <a:t>:</a:t>
            </a:r>
            <a:r>
              <a:rPr lang="it-IT" sz="1200" dirty="0">
                <a:solidFill>
                  <a:srgbClr val="202020"/>
                </a:solidFill>
                <a:latin typeface="inherit"/>
              </a:rPr>
              <a:t>  </a:t>
            </a:r>
            <a:r>
              <a:rPr lang="it-IT" sz="1200" b="1" dirty="0">
                <a:solidFill>
                  <a:srgbClr val="202020"/>
                </a:solidFill>
                <a:latin typeface="inherit"/>
              </a:rPr>
              <a:t>da RAL 24.149,64 euro liv.A3 CCNL riferimento</a:t>
            </a:r>
          </a:p>
          <a:p>
            <a:endParaRPr lang="it-IT" sz="1200" i="1" dirty="0">
              <a:solidFill>
                <a:srgbClr val="202020"/>
              </a:solidFill>
              <a:latin typeface="inherit"/>
            </a:endParaRPr>
          </a:p>
          <a:p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795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245607" y="2130815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344416" y="270875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64267" y="2561598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103194" y="3657718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IMPIEGATO/A CONTABILE (ID-106525)</a:t>
            </a:r>
            <a:endParaRPr lang="it-IT" sz="1800" dirty="0">
              <a:latin typeface="+mn-lt"/>
            </a:endParaRPr>
          </a:p>
          <a:p>
            <a:endParaRPr lang="it-IT" sz="1800" dirty="0">
              <a:latin typeface="+mn-lt"/>
            </a:endParaRPr>
          </a:p>
          <a:p>
            <a:endParaRPr lang="it-IT" sz="2000" b="1" dirty="0">
              <a:latin typeface="+mn-lt"/>
            </a:endParaRPr>
          </a:p>
          <a:p>
            <a:r>
              <a:rPr lang="it-IT" sz="1800" b="1" dirty="0">
                <a:latin typeface="+mn-lt"/>
              </a:rPr>
              <a:t>TIPOLOGIA DI CONTRATTO:DETERMINATO 5 mesi (scopo assunzione)</a:t>
            </a:r>
          </a:p>
          <a:p>
            <a:endParaRPr lang="it-IT" sz="2000" dirty="0"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SAN GIULIANO MILANESE (MILANO)</a:t>
            </a:r>
          </a:p>
          <a:p>
            <a:endParaRPr lang="it-IT" sz="1200" b="1" dirty="0">
              <a:latin typeface="+mj-lt"/>
              <a:cs typeface="Arial" panose="020B0604020202020204" pitchFamily="34" charset="0"/>
            </a:endParaRPr>
          </a:p>
          <a:p>
            <a:r>
              <a:rPr lang="it-IT" sz="1200" dirty="0">
                <a:latin typeface="+mn-lt"/>
              </a:rPr>
              <a:t>La risorsa, si dovrà occupare di: Gestione contabilità, clienti/fornitori, P/N - banche ,scadenzari mensili, liquidazione iva mensile , LIPE, CU, emissione fattura clienti ,DDT , gestione magazzino.</a:t>
            </a: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PROFILO IDEALE</a:t>
            </a:r>
            <a:r>
              <a:rPr lang="it-IT" dirty="0">
                <a:solidFill>
                  <a:srgbClr val="C00000"/>
                </a:solidFill>
                <a:latin typeface="+mj-lt"/>
              </a:rPr>
              <a:t>: </a:t>
            </a:r>
            <a:r>
              <a:rPr lang="it-IT" sz="1200" dirty="0">
                <a:latin typeface="+mn-lt"/>
              </a:rPr>
              <a:t>diploma di Ragioneria o equivalente; esperienza almeno biennale in ambiti similari ; conoscenza fatturazione elettronica; conoscenza Office e lingua INGLESE. Indispensabile essere Automuniti</a:t>
            </a:r>
          </a:p>
          <a:p>
            <a:r>
              <a:rPr lang="it-IT" sz="1200" dirty="0">
                <a:solidFill>
                  <a:srgbClr val="202020"/>
                </a:solidFill>
                <a:latin typeface="Roboto" panose="02000000000000000000" pitchFamily="2" charset="0"/>
              </a:rPr>
              <a:t> </a:t>
            </a:r>
          </a:p>
          <a:p>
            <a:r>
              <a:rPr lang="it-IT" b="1" dirty="0">
                <a:solidFill>
                  <a:srgbClr val="DA1A2A"/>
                </a:solidFill>
                <a:latin typeface="Calibri" panose="020F0502020204030204" pitchFamily="34" charset="0"/>
              </a:rPr>
              <a:t>ORARIO DI LAVORO E CCNL</a:t>
            </a:r>
            <a:r>
              <a:rPr lang="it-IT" b="1" dirty="0">
                <a:solidFill>
                  <a:schemeClr val="tx1"/>
                </a:solidFill>
                <a:latin typeface="Calibri" panose="020F0502020204030204" pitchFamily="34" charset="0"/>
              </a:rPr>
              <a:t>: </a:t>
            </a:r>
            <a:r>
              <a:rPr lang="it-IT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Full time 40 ore settimanali -Dalle 08.30/12.30 - 13.30/17.30 - CCNL METALMECCANICO</a:t>
            </a:r>
            <a:endParaRPr lang="it-IT" b="1" dirty="0">
              <a:solidFill>
                <a:srgbClr val="DA1A2A"/>
              </a:solidFill>
              <a:latin typeface="Calibri" panose="020F0502020204030204" pitchFamily="34" charset="0"/>
            </a:endParaRPr>
          </a:p>
          <a:p>
            <a:r>
              <a:rPr lang="it-IT" b="1" dirty="0">
                <a:solidFill>
                  <a:srgbClr val="DA1A2A"/>
                </a:solidFill>
                <a:latin typeface="Calibri" panose="020F0502020204030204" pitchFamily="34" charset="0"/>
              </a:rPr>
              <a:t>RETRIBUZIONE</a:t>
            </a:r>
            <a:r>
              <a:rPr lang="it-IT" sz="1200" b="1" dirty="0">
                <a:solidFill>
                  <a:srgbClr val="DA1A2A"/>
                </a:solidFill>
                <a:latin typeface="Calibri" panose="020F0502020204030204" pitchFamily="34" charset="0"/>
              </a:rPr>
              <a:t>: </a:t>
            </a:r>
            <a:r>
              <a:rPr lang="it-IT" sz="1200" b="1" dirty="0" err="1">
                <a:solidFill>
                  <a:schemeClr val="tx1"/>
                </a:solidFill>
                <a:latin typeface="Calibri" panose="020F0502020204030204" pitchFamily="34" charset="0"/>
              </a:rPr>
              <a:t>Ral</a:t>
            </a:r>
            <a:r>
              <a:rPr lang="it-IT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 circa € 33.000</a:t>
            </a:r>
          </a:p>
          <a:p>
            <a:endParaRPr lang="it-IT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it-IT" sz="1000" i="1" dirty="0">
                <a:solidFill>
                  <a:schemeClr val="tx1"/>
                </a:solidFill>
                <a:latin typeface="Calibri" panose="020F0502020204030204" pitchFamily="34" charset="0"/>
              </a:rPr>
              <a:t>L'offerta </a:t>
            </a:r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9360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60849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241148" y="2178987"/>
            <a:ext cx="36818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298278" y="181915"/>
            <a:ext cx="1126964" cy="972607"/>
            <a:chOff x="-3762629" y="3252509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2629" y="3252509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230442" y="2968374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230442" y="3554899"/>
            <a:ext cx="368186" cy="364225"/>
            <a:chOff x="-64406125" y="3362222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2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47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54728" y="118668"/>
            <a:ext cx="7396680" cy="472652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it-IT" sz="2400" b="1" dirty="0">
              <a:solidFill>
                <a:srgbClr val="C00000"/>
              </a:solidFill>
              <a:latin typeface="+mj-lt"/>
            </a:endParaRPr>
          </a:p>
          <a:p>
            <a:r>
              <a:rPr lang="it-IT" sz="2400" b="1" dirty="0">
                <a:solidFill>
                  <a:srgbClr val="C00000"/>
                </a:solidFill>
                <a:latin typeface="+mj-lt"/>
              </a:rPr>
              <a:t>IMPIEGATA/O AMMINISTRAZIONE CONDOMINI (ID-106442)</a:t>
            </a:r>
            <a:endParaRPr lang="it-IT" sz="1800" dirty="0">
              <a:latin typeface="+mn-lt"/>
            </a:endParaRPr>
          </a:p>
          <a:p>
            <a:endParaRPr lang="it-IT" sz="1800" dirty="0">
              <a:latin typeface="+mn-lt"/>
            </a:endParaRPr>
          </a:p>
          <a:p>
            <a:r>
              <a:rPr lang="it-IT" sz="1800" b="1" dirty="0">
                <a:latin typeface="+mn-lt"/>
              </a:rPr>
              <a:t>TIPOLOGIA DI CONTRATTO: DETERMINATO 1 ANNO scopo assunzione </a:t>
            </a:r>
            <a:endParaRPr lang="it-IT" b="1" dirty="0">
              <a:solidFill>
                <a:srgbClr val="C00000"/>
              </a:solidFill>
              <a:latin typeface="+mj-lt"/>
            </a:endParaRP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 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SAN GIULIANO MILANESE (MILANO)</a:t>
            </a:r>
            <a:endParaRPr lang="it-IT" sz="1200" dirty="0">
              <a:latin typeface="+mj-lt"/>
            </a:endParaRPr>
          </a:p>
          <a:p>
            <a:endParaRPr lang="it-IT" sz="1200" dirty="0">
              <a:latin typeface="+mj-lt"/>
            </a:endParaRPr>
          </a:p>
          <a:p>
            <a:r>
              <a:rPr lang="it-IT" sz="1200" dirty="0">
                <a:latin typeface="+mj-lt"/>
              </a:rPr>
              <a:t>La risorsa si occuperà di fatture attive e passive e dei principali aspetti fiscali ( CU , MODELLO 770, RITENUTE D'ACCONTO , F24 , DETRAZIONI FISCALI) presso studio professionale.</a:t>
            </a: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PROFILO IDEALE</a:t>
            </a:r>
            <a:r>
              <a:rPr lang="it-IT" dirty="0">
                <a:solidFill>
                  <a:srgbClr val="C00000"/>
                </a:solidFill>
                <a:latin typeface="+mj-lt"/>
              </a:rPr>
              <a:t>: </a:t>
            </a:r>
            <a:r>
              <a:rPr lang="it-IT" dirty="0"/>
              <a:t> </a:t>
            </a:r>
            <a:r>
              <a:rPr lang="it-IT" sz="1200" dirty="0">
                <a:latin typeface="+mj-lt"/>
              </a:rPr>
              <a:t> </a:t>
            </a:r>
            <a:r>
              <a:rPr lang="it-IT" sz="1200" dirty="0" err="1">
                <a:latin typeface="+mj-lt"/>
              </a:rPr>
              <a:t>ll</a:t>
            </a:r>
            <a:r>
              <a:rPr lang="it-IT" sz="1200" dirty="0">
                <a:latin typeface="+mj-lt"/>
              </a:rPr>
              <a:t>/La candidato/a ricercato/a è una persona che abbia maturato esperienza pregressa nella mansione. E' necessario aver conseguito il Diploma di Ragioneria o laurea in ambiti economici/amministrativi. E' preferibile la conoscenza della lingua inglese. E' indispensabile la capacità di utilizzo di Excel, Internet e Posta Elettronica.</a:t>
            </a: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ORARIO DI LAVORO E CCNL</a:t>
            </a:r>
            <a:r>
              <a:rPr lang="it-IT" dirty="0">
                <a:solidFill>
                  <a:srgbClr val="C00000"/>
                </a:solidFill>
                <a:latin typeface="+mj-lt"/>
              </a:rPr>
              <a:t>:</a:t>
            </a:r>
            <a:r>
              <a:rPr lang="it-IT" sz="1200" dirty="0">
                <a:solidFill>
                  <a:srgbClr val="C00000"/>
                </a:solidFill>
                <a:latin typeface="+mj-lt"/>
              </a:rPr>
              <a:t> </a:t>
            </a:r>
            <a:r>
              <a:rPr lang="it-IT" sz="1200" b="1" dirty="0">
                <a:latin typeface="+mj-lt"/>
              </a:rPr>
              <a:t>Full time dalle 09:00 alle 18:30 dal lunedì al venerdì con possibilità Part time.  - CCNL STUDI PROFESSIONALI </a:t>
            </a: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 RETRIBUZIONE:</a:t>
            </a:r>
            <a:r>
              <a:rPr lang="it-IT" b="1" dirty="0">
                <a:latin typeface="+mj-lt"/>
              </a:rPr>
              <a:t> </a:t>
            </a:r>
            <a:r>
              <a:rPr lang="it-IT" sz="1200" b="1" dirty="0" err="1">
                <a:latin typeface="+mj-lt"/>
              </a:rPr>
              <a:t>Ral</a:t>
            </a:r>
            <a:r>
              <a:rPr lang="it-IT" sz="1200" b="1" dirty="0">
                <a:latin typeface="+mj-lt"/>
              </a:rPr>
              <a:t> 22.000/25.000 euro lordi da riproporzionare in base alla percentuale part time. </a:t>
            </a:r>
          </a:p>
          <a:p>
            <a:endParaRPr lang="it-IT" sz="1200" b="1" dirty="0">
              <a:latin typeface="+mj-lt"/>
            </a:endParaRPr>
          </a:p>
          <a:p>
            <a:r>
              <a:rPr lang="it-IT" sz="1000" i="1" dirty="0"/>
              <a:t>L'offerta è rivolta a tutte le persone nel rispetto delle pari opportunità di genere, diversità e inclusione (ai sensi Dlgs 198/2006, 215/2003 e 216/2003).</a:t>
            </a:r>
            <a:br>
              <a:rPr lang="it-IT" sz="3600" dirty="0"/>
            </a:br>
            <a:endParaRPr lang="it-IT" sz="28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br>
              <a:rPr lang="it-IT" sz="1200" dirty="0">
                <a:latin typeface="+mj-lt"/>
              </a:rPr>
            </a:br>
            <a:endParaRPr lang="it-IT" sz="12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406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60849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241148" y="2178987"/>
            <a:ext cx="36818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298278" y="181915"/>
            <a:ext cx="1126964" cy="972607"/>
            <a:chOff x="-3762629" y="3252509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2629" y="3252509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230442" y="2968374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230442" y="3554899"/>
            <a:ext cx="368186" cy="364225"/>
            <a:chOff x="-64406125" y="3362222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2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47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54728" y="118668"/>
            <a:ext cx="7396680" cy="472652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it-IT" sz="2400" b="1" dirty="0">
              <a:solidFill>
                <a:srgbClr val="C00000"/>
              </a:solidFill>
              <a:latin typeface="+mj-lt"/>
            </a:endParaRPr>
          </a:p>
          <a:p>
            <a:r>
              <a:rPr lang="it-IT" sz="2400" b="1" dirty="0">
                <a:solidFill>
                  <a:srgbClr val="C00000"/>
                </a:solidFill>
                <a:latin typeface="+mj-lt"/>
              </a:rPr>
              <a:t>ASO Assistente Alla Poltrona Odontoiatrica(ID-106376)</a:t>
            </a:r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endParaRPr lang="it-IT" sz="1800" dirty="0">
              <a:latin typeface="+mn-lt"/>
            </a:endParaRPr>
          </a:p>
          <a:p>
            <a:endParaRPr lang="it-IT" sz="1800" dirty="0">
              <a:latin typeface="+mn-lt"/>
            </a:endParaRPr>
          </a:p>
          <a:p>
            <a:r>
              <a:rPr lang="it-IT" sz="1800" b="1" dirty="0">
                <a:latin typeface="+mn-lt"/>
              </a:rPr>
              <a:t>TIPOLOGIA DI CONTRATTO: DETERMINATO SCOPO ASSUNZIONE</a:t>
            </a:r>
            <a:endParaRPr lang="it-IT" sz="2000" b="1" dirty="0">
              <a:solidFill>
                <a:srgbClr val="C00000"/>
              </a:solidFill>
              <a:latin typeface="+mn-lt"/>
            </a:endParaRP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 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MEDIGLIA (MI)</a:t>
            </a:r>
            <a:r>
              <a:rPr lang="it-IT" sz="1200" dirty="0">
                <a:latin typeface="+mj-lt"/>
              </a:rPr>
              <a:t> </a:t>
            </a:r>
          </a:p>
          <a:p>
            <a:endParaRPr lang="it-IT" sz="1200" dirty="0">
              <a:latin typeface="+mj-lt"/>
            </a:endParaRPr>
          </a:p>
          <a:p>
            <a:endParaRPr lang="it-IT" sz="1200" dirty="0">
              <a:latin typeface="+mj-lt"/>
            </a:endParaRPr>
          </a:p>
          <a:p>
            <a:r>
              <a:rPr lang="it-IT" sz="1200" dirty="0">
                <a:latin typeface="+mj-lt"/>
              </a:rPr>
              <a:t>La risorsa si dovrà occupare del front office e supporto allo studio. Si occuperà di accoglienza e gestione pazienti.</a:t>
            </a: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PROFILO IDEALE</a:t>
            </a:r>
            <a:r>
              <a:rPr lang="it-IT" dirty="0">
                <a:solidFill>
                  <a:srgbClr val="C00000"/>
                </a:solidFill>
                <a:latin typeface="+mj-lt"/>
              </a:rPr>
              <a:t>: </a:t>
            </a:r>
            <a:r>
              <a:rPr lang="it-IT" dirty="0"/>
              <a:t> </a:t>
            </a:r>
            <a:r>
              <a:rPr lang="it-IT" sz="1200" dirty="0">
                <a:latin typeface="+mj-lt"/>
              </a:rPr>
              <a:t>INDISPENSABILE Diploma e qualifica ASO, conoscenza gestionali prenotazioni/agenda. Richiesta conoscenza pacchetto OFFICE, capacità organizzative, comunicative e di empatia. Affidabilità e riservatezza completano il profilo.</a:t>
            </a: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ORARIO DI LAVORO E CCNL</a:t>
            </a:r>
            <a:r>
              <a:rPr lang="it-IT" dirty="0">
                <a:solidFill>
                  <a:srgbClr val="C00000"/>
                </a:solidFill>
                <a:latin typeface="+mj-lt"/>
              </a:rPr>
              <a:t>:</a:t>
            </a:r>
            <a:r>
              <a:rPr lang="it-IT" sz="1200" dirty="0">
                <a:solidFill>
                  <a:srgbClr val="C00000"/>
                </a:solidFill>
                <a:latin typeface="+mj-lt"/>
              </a:rPr>
              <a:t> </a:t>
            </a:r>
            <a:r>
              <a:rPr lang="it-IT" sz="1200" b="1" dirty="0">
                <a:latin typeface="+mj-lt"/>
              </a:rPr>
              <a:t>Full time Lun - Ven FASCIA ORARIA tra le  09.00-19.30 e solo due sabati al mese alternati 09.00-14.00- Studio dentistico</a:t>
            </a: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 RETRIBUZIONE:</a:t>
            </a:r>
            <a:r>
              <a:rPr lang="it-IT" b="1" dirty="0">
                <a:latin typeface="+mj-lt"/>
              </a:rPr>
              <a:t> </a:t>
            </a:r>
            <a:r>
              <a:rPr lang="it-IT" sz="1200" b="1" dirty="0">
                <a:latin typeface="+mj-lt"/>
              </a:rPr>
              <a:t>IV LIVELLO CCNL STUDI PROFESSIONALI </a:t>
            </a:r>
          </a:p>
          <a:p>
            <a:endParaRPr lang="it-IT" sz="1200" dirty="0">
              <a:latin typeface="+mj-lt"/>
            </a:endParaRPr>
          </a:p>
          <a:p>
            <a:r>
              <a:rPr lang="it-IT" sz="1000" i="1" dirty="0"/>
              <a:t>L'offerta è rivolta a tutte le persone nel rispetto delle pari opportunità di genere, diversità e inclusione (ai sensi Dlgs 198/2006, 215/2003 e 216/2003).</a:t>
            </a:r>
            <a:br>
              <a:rPr lang="it-IT" sz="3600" dirty="0"/>
            </a:br>
            <a:endParaRPr lang="it-IT" sz="28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br>
              <a:rPr lang="it-IT" sz="1200" dirty="0">
                <a:latin typeface="+mj-lt"/>
              </a:rPr>
            </a:br>
            <a:endParaRPr lang="it-IT" sz="12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5802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35781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207925" y="2098042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30142" y="3064808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134630" y="3689340"/>
            <a:ext cx="339253" cy="364229"/>
            <a:chOff x="-64381119" y="3362225"/>
            <a:chExt cx="293218" cy="314805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381119" y="3478005"/>
              <a:ext cx="293218" cy="19902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28095" y="161814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it-IT" sz="2000" b="1" dirty="0">
                <a:solidFill>
                  <a:srgbClr val="C00000"/>
                </a:solidFill>
                <a:latin typeface="+mn-lt"/>
              </a:rPr>
              <a:t> </a:t>
            </a:r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r>
              <a:rPr lang="it-IT" sz="2400" b="1" dirty="0">
                <a:solidFill>
                  <a:srgbClr val="C00000"/>
                </a:solidFill>
                <a:latin typeface="+mn-lt"/>
              </a:rPr>
              <a:t>OPERAIO/A ADDETTO/A ALLO STAMPAGGIO (ID-104513)</a:t>
            </a:r>
          </a:p>
          <a:p>
            <a:r>
              <a:rPr lang="it-IT" sz="2000" b="1" dirty="0">
                <a:solidFill>
                  <a:srgbClr val="C00000"/>
                </a:solidFill>
                <a:latin typeface="+mn-lt"/>
              </a:rPr>
              <a:t> </a:t>
            </a:r>
            <a:endParaRPr lang="it-IT" sz="2400" dirty="0">
              <a:latin typeface="+mn-lt"/>
            </a:endParaRPr>
          </a:p>
          <a:p>
            <a:endParaRPr lang="it-IT" sz="2000" dirty="0">
              <a:latin typeface="+mn-lt"/>
            </a:endParaRPr>
          </a:p>
          <a:p>
            <a:r>
              <a:rPr lang="it-IT" sz="1800" dirty="0">
                <a:latin typeface="+mn-lt"/>
              </a:rPr>
              <a:t>TIPOLOGIA DI CONTRATTO</a:t>
            </a:r>
            <a:r>
              <a:rPr lang="it-IT" sz="1800" b="1" dirty="0">
                <a:latin typeface="+mn-lt"/>
              </a:rPr>
              <a:t>:</a:t>
            </a:r>
            <a:r>
              <a:rPr lang="it-IT" sz="1800" dirty="0">
                <a:latin typeface="+mn-lt"/>
              </a:rPr>
              <a:t>TEMPO DETERMINATO SCOPO  		ASSUNZIONE 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SEDE DI LAVORO</a:t>
            </a:r>
            <a:r>
              <a:rPr lang="it-IT" dirty="0">
                <a:latin typeface="+mn-lt"/>
              </a:rPr>
              <a:t>: </a:t>
            </a:r>
            <a:r>
              <a:rPr lang="it-IT" sz="1200" b="1" dirty="0">
                <a:latin typeface="+mj-lt"/>
              </a:rPr>
              <a:t>SAN GIULIANO MILANESE (MILANO) </a:t>
            </a:r>
          </a:p>
          <a:p>
            <a:endParaRPr lang="it-IT" sz="1200" dirty="0">
              <a:latin typeface="+mn-lt"/>
            </a:endParaRPr>
          </a:p>
          <a:p>
            <a:r>
              <a:rPr lang="it-IT" sz="1200" dirty="0">
                <a:latin typeface="+mn-lt"/>
              </a:rPr>
              <a:t>La risorsa, per SBE VARVIT SPA, si occuperà di: attrezzare i macchinari per il processo di stampa, effettuare regolazioni durante il processo di stampa ed eseguire controlli di qualità periodici utilizzando appositi strumenti di misurazione.</a:t>
            </a: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PROFILO IDEALE</a:t>
            </a:r>
            <a:r>
              <a:rPr lang="it-IT" dirty="0">
                <a:solidFill>
                  <a:srgbClr val="C00000"/>
                </a:solidFill>
                <a:latin typeface="+mn-lt"/>
              </a:rPr>
              <a:t>: </a:t>
            </a:r>
            <a:r>
              <a:rPr lang="it-IT" dirty="0">
                <a:latin typeface="+mn-lt"/>
              </a:rPr>
              <a:t> </a:t>
            </a:r>
            <a:r>
              <a:rPr lang="it-IT" sz="1200" dirty="0">
                <a:latin typeface="+mn-lt"/>
              </a:rPr>
              <a:t>Diploma e/o qualifica ad indirizzo meccanico; PREFERIBILE esperienza, conoscenza base delle presse e degli stampi. Abilità nella lettura di disegni tecnici meccanici, nell'utilizzo di trapani, seghe, torni, fresatrici e strumenti di misurazione come calibri e micrometri • Disponibilità a lavorare su turni-Patente B</a:t>
            </a:r>
            <a:r>
              <a:rPr lang="it-IT" dirty="0"/>
              <a:t>.</a:t>
            </a:r>
            <a:endParaRPr lang="it-IT" dirty="0"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ORARIO DI LAVORO E CCNL</a:t>
            </a:r>
            <a:r>
              <a:rPr lang="it-IT" dirty="0">
                <a:solidFill>
                  <a:srgbClr val="C00000"/>
                </a:solidFill>
                <a:latin typeface="+mn-lt"/>
              </a:rPr>
              <a:t>: </a:t>
            </a:r>
            <a:r>
              <a:rPr lang="it-IT" sz="1200" b="1" dirty="0">
                <a:latin typeface="+mn-lt"/>
              </a:rPr>
              <a:t>Full time Lun-Ven su tre turni (6.00-13.20/13.30-21.00/21.00 - 4.30) - CCNL METALMECCANICA INDUSTRIA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RETRIBUZIONE:</a:t>
            </a:r>
            <a:r>
              <a:rPr lang="it-IT" sz="1200" b="1" dirty="0">
                <a:latin typeface="+mn-lt"/>
              </a:rPr>
              <a:t> </a:t>
            </a:r>
            <a:r>
              <a:rPr lang="it-IT" dirty="0">
                <a:latin typeface="+mn-lt"/>
              </a:rPr>
              <a:t> </a:t>
            </a:r>
            <a:r>
              <a:rPr lang="it-IT" sz="1200" b="1" dirty="0">
                <a:latin typeface="+mn-lt"/>
              </a:rPr>
              <a:t>RAL da 23.000,00 EURO</a:t>
            </a:r>
          </a:p>
          <a:p>
            <a:r>
              <a:rPr lang="it-IT" dirty="0"/>
              <a:t> </a:t>
            </a:r>
            <a:r>
              <a:rPr lang="it-IT" sz="1000" i="1" dirty="0"/>
              <a:t>L' offerta è rivolta a tutte le persone nel rispetto delle pari opportunità di genere, diversità e inclusione (ai sensi Dlgs 198/2006, 215/2003 e 216/2003)</a:t>
            </a:r>
            <a:endParaRPr lang="it-IT" sz="1000" dirty="0"/>
          </a:p>
          <a:p>
            <a:endParaRPr lang="it-IT" sz="12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" name="Google Shape;7568;p75">
            <a:extLst>
              <a:ext uri="{FF2B5EF4-FFF2-40B4-BE49-F238E27FC236}">
                <a16:creationId xmlns:a16="http://schemas.microsoft.com/office/drawing/2014/main" id="{60510170-6FCA-1A23-B158-ED60EF220FAF}"/>
              </a:ext>
            </a:extLst>
          </p:cNvPr>
          <p:cNvGrpSpPr/>
          <p:nvPr/>
        </p:nvGrpSpPr>
        <p:grpSpPr>
          <a:xfrm>
            <a:off x="1285693" y="487179"/>
            <a:ext cx="258920" cy="281610"/>
            <a:chOff x="-3603925" y="3305250"/>
            <a:chExt cx="69350" cy="84300"/>
          </a:xfrm>
          <a:solidFill>
            <a:srgbClr val="D91A2A"/>
          </a:solidFill>
        </p:grpSpPr>
        <p:sp>
          <p:nvSpPr>
            <p:cNvPr id="3" name="Google Shape;7569;p75">
              <a:extLst>
                <a:ext uri="{FF2B5EF4-FFF2-40B4-BE49-F238E27FC236}">
                  <a16:creationId xmlns:a16="http://schemas.microsoft.com/office/drawing/2014/main" id="{42F9684C-A5F0-770E-F49A-382080F27FBA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" name="Google Shape;7570;p75">
              <a:extLst>
                <a:ext uri="{FF2B5EF4-FFF2-40B4-BE49-F238E27FC236}">
                  <a16:creationId xmlns:a16="http://schemas.microsoft.com/office/drawing/2014/main" id="{EBD24D17-1FA9-9325-4710-71646D7DB66E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" name="Google Shape;7568;p75">
            <a:extLst>
              <a:ext uri="{FF2B5EF4-FFF2-40B4-BE49-F238E27FC236}">
                <a16:creationId xmlns:a16="http://schemas.microsoft.com/office/drawing/2014/main" id="{8ABF9D92-0341-F582-1F78-9B454AFE9043}"/>
              </a:ext>
            </a:extLst>
          </p:cNvPr>
          <p:cNvGrpSpPr/>
          <p:nvPr/>
        </p:nvGrpSpPr>
        <p:grpSpPr>
          <a:xfrm>
            <a:off x="447718" y="303556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8" name="Google Shape;7569;p75">
              <a:extLst>
                <a:ext uri="{FF2B5EF4-FFF2-40B4-BE49-F238E27FC236}">
                  <a16:creationId xmlns:a16="http://schemas.microsoft.com/office/drawing/2014/main" id="{C86B16F8-47E0-2B6E-12F1-3E7FB0B72C80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7570;p75">
              <a:extLst>
                <a:ext uri="{FF2B5EF4-FFF2-40B4-BE49-F238E27FC236}">
                  <a16:creationId xmlns:a16="http://schemas.microsoft.com/office/drawing/2014/main" id="{12E9143C-9789-199C-9A14-EB1A7AF78CBD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7571;p75">
              <a:extLst>
                <a:ext uri="{FF2B5EF4-FFF2-40B4-BE49-F238E27FC236}">
                  <a16:creationId xmlns:a16="http://schemas.microsoft.com/office/drawing/2014/main" id="{03107B4C-91C6-3336-872A-449C09076037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94208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cec5fe6d-d41c-42e4-8f36-30eda4e26bf1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82BA0E1A5747F4FA51742148C570BCB" ma:contentTypeVersion="17" ma:contentTypeDescription="Creare un nuovo documento." ma:contentTypeScope="" ma:versionID="16e2d4d5cdb71bf7e3ee86e870a23004">
  <xsd:schema xmlns:xsd="http://www.w3.org/2001/XMLSchema" xmlns:xs="http://www.w3.org/2001/XMLSchema" xmlns:p="http://schemas.microsoft.com/office/2006/metadata/properties" xmlns:ns3="5fea6562-94c7-41e2-95b5-d7d4218a5f5d" xmlns:ns4="cec5fe6d-d41c-42e4-8f36-30eda4e26bf1" targetNamespace="http://schemas.microsoft.com/office/2006/metadata/properties" ma:root="true" ma:fieldsID="487a3b156dd846d86ef56f135381771d" ns3:_="" ns4:_="">
    <xsd:import namespace="5fea6562-94c7-41e2-95b5-d7d4218a5f5d"/>
    <xsd:import namespace="cec5fe6d-d41c-42e4-8f36-30eda4e26bf1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AutoKeyPoints" minOccurs="0"/>
                <xsd:element ref="ns4:MediaServiceKeyPoints" minOccurs="0"/>
                <xsd:element ref="ns4:MediaLengthInSeconds" minOccurs="0"/>
                <xsd:element ref="ns4:MediaServiceDateTaken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Location" minOccurs="0"/>
                <xsd:element ref="ns4:_activity" minOccurs="0"/>
                <xsd:element ref="ns4:MediaServiceObjectDetectorVersions" minOccurs="0"/>
                <xsd:element ref="ns4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ea6562-94c7-41e2-95b5-d7d4218a5f5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ndiviso con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Condiviso con dettagli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ash suggerimento condivisione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c5fe6d-d41c-42e4-8f36-30eda4e26bf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3A27A4E-B5A5-4A09-8DE0-9E15FC449E4A}">
  <ds:schemaRefs>
    <ds:schemaRef ds:uri="5fea6562-94c7-41e2-95b5-d7d4218a5f5d"/>
    <ds:schemaRef ds:uri="http://schemas.microsoft.com/office/2006/documentManagement/types"/>
    <ds:schemaRef ds:uri="http://www.w3.org/XML/1998/namespace"/>
    <ds:schemaRef ds:uri="cec5fe6d-d41c-42e4-8f36-30eda4e26bf1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DAD32410-7A82-4C06-A4B0-29AEF74B4873}">
  <ds:schemaRefs>
    <ds:schemaRef ds:uri="5fea6562-94c7-41e2-95b5-d7d4218a5f5d"/>
    <ds:schemaRef ds:uri="cec5fe6d-d41c-42e4-8f36-30eda4e26bf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E3DD869-9398-4DAF-810C-6ACE6DE2EC5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1734</TotalTime>
  <Words>4223</Words>
  <Application>Microsoft Office PowerPoint</Application>
  <PresentationFormat>Presentazione su schermo (16:9)</PresentationFormat>
  <Paragraphs>484</Paragraphs>
  <Slides>29</Slides>
  <Notes>28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29</vt:i4>
      </vt:variant>
    </vt:vector>
  </HeadingPairs>
  <TitlesOfParts>
    <vt:vector size="38" baseType="lpstr">
      <vt:lpstr>Fira Sans Black</vt:lpstr>
      <vt:lpstr>Calibri</vt:lpstr>
      <vt:lpstr>inherit</vt:lpstr>
      <vt:lpstr>Roboto</vt:lpstr>
      <vt:lpstr>DM Serif Display</vt:lpstr>
      <vt:lpstr>Arial</vt:lpstr>
      <vt:lpstr>Bebas Neue Regular</vt:lpstr>
      <vt:lpstr>Chivo</vt:lpstr>
      <vt:lpstr>Tema di Office</vt:lpstr>
      <vt:lpstr>ANIMATED INTRO FOR SOCIAL MEDIA PLATFORMS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ANIMATED INTRO FOR SOCIAL MEDIA PLATFORMS</dc:title>
  <dc:creator>Utente</dc:creator>
  <cp:lastModifiedBy>Sara Panarelli</cp:lastModifiedBy>
  <cp:revision>767</cp:revision>
  <cp:lastPrinted>2026-09-24T12:46:46Z</cp:lastPrinted>
  <dcterms:created xsi:type="dcterms:W3CDTF">2021-10-12T08:06:43Z</dcterms:created>
  <dcterms:modified xsi:type="dcterms:W3CDTF">2026-10-05T15:04:11Z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0x010100582BA0E1A5747F4FA51742148C570BCB</vt:lpwstr>
  </property>
</Properties>
</file>